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0" r:id="rId2"/>
  </p:sldMasterIdLst>
  <p:notesMasterIdLst>
    <p:notesMasterId r:id="rId42"/>
  </p:notesMasterIdLst>
  <p:sldIdLst>
    <p:sldId id="256" r:id="rId3"/>
    <p:sldId id="261" r:id="rId4"/>
    <p:sldId id="280" r:id="rId5"/>
    <p:sldId id="257" r:id="rId6"/>
    <p:sldId id="267" r:id="rId7"/>
    <p:sldId id="258" r:id="rId8"/>
    <p:sldId id="260" r:id="rId9"/>
    <p:sldId id="278" r:id="rId10"/>
    <p:sldId id="281" r:id="rId11"/>
    <p:sldId id="282" r:id="rId12"/>
    <p:sldId id="279" r:id="rId13"/>
    <p:sldId id="277" r:id="rId14"/>
    <p:sldId id="276" r:id="rId15"/>
    <p:sldId id="294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5" r:id="rId24"/>
    <p:sldId id="269" r:id="rId25"/>
    <p:sldId id="290" r:id="rId26"/>
    <p:sldId id="291" r:id="rId27"/>
    <p:sldId id="292" r:id="rId28"/>
    <p:sldId id="293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7C95BA"/>
    <a:srgbClr val="60A37A"/>
    <a:srgbClr val="95A456"/>
    <a:srgbClr val="AEBA7C"/>
    <a:srgbClr val="BF5959"/>
    <a:srgbClr val="FF9999"/>
    <a:srgbClr val="984EA3"/>
    <a:srgbClr val="377EB8"/>
    <a:srgbClr val="4DA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82" autoAdjust="0"/>
  </p:normalViewPr>
  <p:slideViewPr>
    <p:cSldViewPr snapToGrid="0">
      <p:cViewPr>
        <p:scale>
          <a:sx n="75" d="100"/>
          <a:sy n="75" d="100"/>
        </p:scale>
        <p:origin x="874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B7C72-3198-48C3-8358-065FB0A20F2D}" type="datetimeFigureOut">
              <a:rPr lang="it-IT" smtClean="0"/>
              <a:t>14/06/2025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2F295-EFF1-4D93-959C-B24CE347D4D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6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2F295-EFF1-4D93-959C-B24CE347D4D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53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 of the study</a:t>
            </a:r>
          </a:p>
          <a:p>
            <a:r>
              <a:rPr lang="it-IT" dirty="0"/>
              <a:t>Methods first part: dataset and feature selection</a:t>
            </a:r>
          </a:p>
          <a:p>
            <a:endParaRPr lang="it-IT" dirty="0"/>
          </a:p>
          <a:p>
            <a:r>
              <a:rPr lang="it-IT" dirty="0"/>
              <a:t>The rest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be </a:t>
            </a:r>
            <a:r>
              <a:rPr lang="it-IT" dirty="0" err="1"/>
              <a:t>about</a:t>
            </a:r>
            <a:r>
              <a:rPr lang="it-IT" dirty="0"/>
              <a:t> results, no time for </a:t>
            </a:r>
            <a:r>
              <a:rPr lang="it-IT" dirty="0" err="1"/>
              <a:t>methods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everything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2F295-EFF1-4D93-959C-B24CE347D4D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2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EE060-97BD-2086-8F50-1FB3936D1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C9E8A-CE98-DC0D-CBF9-D3937102F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3CC64-9EF3-7B02-A54E-6CF3BECD2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3.1 par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25CEF-8D25-9FEF-C8FF-2F11561D8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2F295-EFF1-4D93-959C-B24CE347D4D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46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2F295-EFF1-4D93-959C-B24CE347D4D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352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2F295-EFF1-4D93-959C-B24CE347D4D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50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analysis I’ve also included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SCUDO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that confirmed the class separation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and without prior knowledge of labels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reinforcing the validity of our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2F295-EFF1-4D93-959C-B24CE347D4D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25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flaticon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freepik.com/" TargetMode="External"/><Relationship Id="rId9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867" y="3621151"/>
            <a:ext cx="53340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7400" y="246567"/>
            <a:ext cx="4349933" cy="33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551" y="-584015"/>
            <a:ext cx="3213100" cy="31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9214367" y="274833"/>
            <a:ext cx="5786600" cy="414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255733" y="3661934"/>
            <a:ext cx="2311667" cy="52632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271100" y="1937000"/>
            <a:ext cx="9650000" cy="2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53500" y="4355800"/>
            <a:ext cx="80852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1298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5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336433" y="1573407"/>
            <a:ext cx="2582000" cy="1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950967" y="2434664"/>
            <a:ext cx="3353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950967" y="2909575"/>
            <a:ext cx="3353200" cy="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4" hasCustomPrompt="1"/>
          </p:nvPr>
        </p:nvSpPr>
        <p:spPr>
          <a:xfrm>
            <a:off x="4804915" y="1573407"/>
            <a:ext cx="2582000" cy="1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5"/>
          </p:nvPr>
        </p:nvSpPr>
        <p:spPr>
          <a:xfrm>
            <a:off x="4419449" y="2434664"/>
            <a:ext cx="3353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6"/>
          </p:nvPr>
        </p:nvSpPr>
        <p:spPr>
          <a:xfrm>
            <a:off x="4419453" y="2909575"/>
            <a:ext cx="3353200" cy="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7" hasCustomPrompt="1"/>
          </p:nvPr>
        </p:nvSpPr>
        <p:spPr>
          <a:xfrm>
            <a:off x="8273400" y="1573407"/>
            <a:ext cx="2582000" cy="1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8"/>
          </p:nvPr>
        </p:nvSpPr>
        <p:spPr>
          <a:xfrm>
            <a:off x="7887933" y="2434665"/>
            <a:ext cx="3353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7887939" y="2909576"/>
            <a:ext cx="3353200" cy="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70667" y="3948339"/>
            <a:ext cx="2582000" cy="1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4"/>
          </p:nvPr>
        </p:nvSpPr>
        <p:spPr>
          <a:xfrm>
            <a:off x="2685165" y="4815745"/>
            <a:ext cx="335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2685151" y="5290657"/>
            <a:ext cx="3353200" cy="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6" hasCustomPrompt="1"/>
          </p:nvPr>
        </p:nvSpPr>
        <p:spPr>
          <a:xfrm>
            <a:off x="6539045" y="3948339"/>
            <a:ext cx="2582400" cy="1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7"/>
          </p:nvPr>
        </p:nvSpPr>
        <p:spPr>
          <a:xfrm>
            <a:off x="6153520" y="4815745"/>
            <a:ext cx="335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8"/>
          </p:nvPr>
        </p:nvSpPr>
        <p:spPr>
          <a:xfrm>
            <a:off x="6153516" y="5290657"/>
            <a:ext cx="3353200" cy="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5882" flipH="1">
            <a:off x="-210933" y="-946022"/>
            <a:ext cx="2096000" cy="50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42567" y="4742369"/>
            <a:ext cx="1582867" cy="205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99011">
            <a:off x="10966314" y="1068214"/>
            <a:ext cx="2519972" cy="573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629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730933" y="4897601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30805">
            <a:off x="9884031" y="1520865"/>
            <a:ext cx="2096005" cy="50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637033" y="5260802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908318" y="-1266449"/>
            <a:ext cx="3163905" cy="24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 hasCustomPrompt="1"/>
          </p:nvPr>
        </p:nvSpPr>
        <p:spPr>
          <a:xfrm>
            <a:off x="2607853" y="1541600"/>
            <a:ext cx="3262800" cy="1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3"/>
          </p:nvPr>
        </p:nvSpPr>
        <p:spPr>
          <a:xfrm>
            <a:off x="2607853" y="2415573"/>
            <a:ext cx="3262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2607853" y="2909567"/>
            <a:ext cx="3262800" cy="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4" hasCustomPrompt="1"/>
          </p:nvPr>
        </p:nvSpPr>
        <p:spPr>
          <a:xfrm>
            <a:off x="6321347" y="1541600"/>
            <a:ext cx="3262800" cy="1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title" idx="5"/>
          </p:nvPr>
        </p:nvSpPr>
        <p:spPr>
          <a:xfrm>
            <a:off x="6321347" y="2415573"/>
            <a:ext cx="3262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6"/>
          </p:nvPr>
        </p:nvSpPr>
        <p:spPr>
          <a:xfrm>
            <a:off x="6321347" y="2909567"/>
            <a:ext cx="3262800" cy="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 idx="7" hasCustomPrompt="1"/>
          </p:nvPr>
        </p:nvSpPr>
        <p:spPr>
          <a:xfrm>
            <a:off x="2607853" y="3910333"/>
            <a:ext cx="3262800" cy="1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 idx="8"/>
          </p:nvPr>
        </p:nvSpPr>
        <p:spPr>
          <a:xfrm>
            <a:off x="2607853" y="4784308"/>
            <a:ext cx="3262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9"/>
          </p:nvPr>
        </p:nvSpPr>
        <p:spPr>
          <a:xfrm>
            <a:off x="2607853" y="5278300"/>
            <a:ext cx="3262800" cy="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3" hasCustomPrompt="1"/>
          </p:nvPr>
        </p:nvSpPr>
        <p:spPr>
          <a:xfrm>
            <a:off x="6321347" y="3910333"/>
            <a:ext cx="3262800" cy="1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4"/>
          </p:nvPr>
        </p:nvSpPr>
        <p:spPr>
          <a:xfrm>
            <a:off x="6321347" y="4784307"/>
            <a:ext cx="3262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5"/>
          </p:nvPr>
        </p:nvSpPr>
        <p:spPr>
          <a:xfrm>
            <a:off x="6321347" y="5278300"/>
            <a:ext cx="3262800" cy="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5653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665181">
            <a:off x="4933" y="-828867"/>
            <a:ext cx="2565400" cy="6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639250">
            <a:off x="750795" y="1693397"/>
            <a:ext cx="2669944" cy="60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303801" y="-614199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702500" y="-250999"/>
            <a:ext cx="2096000" cy="2715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6206100" y="1923953"/>
            <a:ext cx="50356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6205900" y="3037672"/>
            <a:ext cx="5036000" cy="19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511709">
            <a:off x="1655800" y="5695607"/>
            <a:ext cx="3339133" cy="19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4511836">
            <a:off x="3361687" y="2742731"/>
            <a:ext cx="2263304" cy="219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639250">
            <a:off x="2415528" y="-1140004"/>
            <a:ext cx="2669944" cy="60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926600" y="4737102"/>
            <a:ext cx="2096000" cy="2715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320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2888600" y="2539960"/>
            <a:ext cx="6414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2888600" y="3548067"/>
            <a:ext cx="56556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2158500"/>
            <a:ext cx="1903600" cy="1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8451496" y="4372459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1718" y="1548890"/>
            <a:ext cx="2454500" cy="23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10552134" y="4081033"/>
            <a:ext cx="2311668" cy="526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369067" y="851084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97377">
            <a:off x="6167568" y="-3388943"/>
            <a:ext cx="3182432" cy="584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7871" y="1304198"/>
            <a:ext cx="3222433" cy="312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668799">
            <a:off x="1240439" y="-2525260"/>
            <a:ext cx="2848424" cy="690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156636">
            <a:off x="3879601" y="-2109994"/>
            <a:ext cx="2669944" cy="607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643364" flipH="1">
            <a:off x="3937135" y="3438003"/>
            <a:ext cx="2669944" cy="607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206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5636333" y="3334933"/>
            <a:ext cx="5604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5636333" y="4343035"/>
            <a:ext cx="5604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 hasCustomPrompt="1"/>
          </p:nvPr>
        </p:nvSpPr>
        <p:spPr>
          <a:xfrm>
            <a:off x="6879933" y="1518367"/>
            <a:ext cx="3117600" cy="1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134819" flipH="1">
            <a:off x="4933" y="1762353"/>
            <a:ext cx="2565400" cy="6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160750" flipH="1">
            <a:off x="750795" y="-615914"/>
            <a:ext cx="2669944" cy="60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2303801" y="5503987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2702500" y="4691954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288291" flipH="1">
            <a:off x="1655800" y="-455160"/>
            <a:ext cx="3339133" cy="19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288164" flipH="1">
            <a:off x="3361687" y="2222015"/>
            <a:ext cx="2263304" cy="219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160750" flipH="1">
            <a:off x="2415528" y="2217486"/>
            <a:ext cx="2669944" cy="60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926600" y="-296147"/>
            <a:ext cx="2096000" cy="2715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692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950967" y="2600203"/>
            <a:ext cx="3383600" cy="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950967" y="3064323"/>
            <a:ext cx="33836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 idx="3"/>
          </p:nvPr>
        </p:nvSpPr>
        <p:spPr>
          <a:xfrm>
            <a:off x="7857435" y="3851367"/>
            <a:ext cx="338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4"/>
          </p:nvPr>
        </p:nvSpPr>
        <p:spPr>
          <a:xfrm>
            <a:off x="7857433" y="4342701"/>
            <a:ext cx="33836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0312167" y="1308284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866" y="5005317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0077216" y="-630666"/>
            <a:ext cx="3163905" cy="2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97377">
            <a:off x="8110668" y="-2931743"/>
            <a:ext cx="3182432" cy="584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799990">
            <a:off x="-1313096" y="939094"/>
            <a:ext cx="2365659" cy="5386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723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1318108" y="1662408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1318108" y="2138456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1318108" y="4164516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1318108" y="4640563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title" idx="5"/>
          </p:nvPr>
        </p:nvSpPr>
        <p:spPr>
          <a:xfrm>
            <a:off x="4496808" y="1662425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6"/>
          </p:nvPr>
        </p:nvSpPr>
        <p:spPr>
          <a:xfrm>
            <a:off x="4496808" y="2138472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546976">
            <a:off x="-647256" y="-1598092"/>
            <a:ext cx="2395245" cy="545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386000" y="-413333"/>
            <a:ext cx="2096000" cy="271553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>
            <a:spLocks noGrp="1"/>
          </p:cNvSpPr>
          <p:nvPr>
            <p:ph type="title" idx="7"/>
          </p:nvPr>
        </p:nvSpPr>
        <p:spPr>
          <a:xfrm>
            <a:off x="4497859" y="4186016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8"/>
          </p:nvPr>
        </p:nvSpPr>
        <p:spPr>
          <a:xfrm>
            <a:off x="4497859" y="4662063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180706">
            <a:off x="7180752" y="2807051"/>
            <a:ext cx="2746033" cy="6661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497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970100" y="2752100"/>
            <a:ext cx="4934800" cy="2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306333" y="2752100"/>
            <a:ext cx="4934800" cy="2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931600" y="501667"/>
            <a:ext cx="2417133" cy="187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791434" y="93900"/>
            <a:ext cx="1612567" cy="20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7">
            <a:off x="3853233" y="4369068"/>
            <a:ext cx="1695600" cy="4113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8">
            <a:off x="5956460" y="4059297"/>
            <a:ext cx="2669944" cy="6079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323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subTitle" idx="1"/>
          </p:nvPr>
        </p:nvSpPr>
        <p:spPr>
          <a:xfrm>
            <a:off x="1308500" y="2664944"/>
            <a:ext cx="5415600" cy="25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546976">
            <a:off x="-647256" y="-1191692"/>
            <a:ext cx="2395245" cy="545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386000" y="-413333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708467" y="4127267"/>
            <a:ext cx="2299200" cy="557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860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888600" y="3213060"/>
            <a:ext cx="6414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390967" y="4221160"/>
            <a:ext cx="34104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446400" y="1396497"/>
            <a:ext cx="3299200" cy="1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-531471" y="2215192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085" y="218257"/>
            <a:ext cx="2454500" cy="23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1255734" y="3661933"/>
            <a:ext cx="2311668" cy="526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2301" y="4292402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8835" y="812956"/>
            <a:ext cx="3182432" cy="584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8506234" y="-2467834"/>
            <a:ext cx="2311668" cy="526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5910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subTitle" idx="1"/>
          </p:nvPr>
        </p:nvSpPr>
        <p:spPr>
          <a:xfrm>
            <a:off x="5372500" y="2664944"/>
            <a:ext cx="5415600" cy="25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546976" flipH="1">
            <a:off x="10463078" y="-1191692"/>
            <a:ext cx="2395245" cy="545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70933" y="-413333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7533467" y="4045933"/>
            <a:ext cx="2299200" cy="557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12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1212533" y="3151363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1"/>
          </p:nvPr>
        </p:nvSpPr>
        <p:spPr>
          <a:xfrm>
            <a:off x="1212533" y="3627411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title" idx="3"/>
          </p:nvPr>
        </p:nvSpPr>
        <p:spPr>
          <a:xfrm>
            <a:off x="4649467" y="3151363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4"/>
          </p:nvPr>
        </p:nvSpPr>
        <p:spPr>
          <a:xfrm>
            <a:off x="4649467" y="3627411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 idx="5"/>
          </p:nvPr>
        </p:nvSpPr>
        <p:spPr>
          <a:xfrm>
            <a:off x="8086400" y="3151363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6"/>
          </p:nvPr>
        </p:nvSpPr>
        <p:spPr>
          <a:xfrm>
            <a:off x="8086401" y="3627411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546976">
            <a:off x="-647256" y="-1191692"/>
            <a:ext cx="2395245" cy="545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386000" y="-413333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708467" y="4127267"/>
            <a:ext cx="2299200" cy="557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118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2931133" y="2978308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1"/>
          </p:nvPr>
        </p:nvSpPr>
        <p:spPr>
          <a:xfrm>
            <a:off x="2931133" y="3454356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 idx="3"/>
          </p:nvPr>
        </p:nvSpPr>
        <p:spPr>
          <a:xfrm>
            <a:off x="6368067" y="2978308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4"/>
          </p:nvPr>
        </p:nvSpPr>
        <p:spPr>
          <a:xfrm>
            <a:off x="6368067" y="3454356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546976">
            <a:off x="-647256" y="-1191692"/>
            <a:ext cx="2395245" cy="545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487367" y="5992800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323684" y="4178934"/>
            <a:ext cx="2212033" cy="20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611223">
            <a:off x="3526133" y="5989167"/>
            <a:ext cx="3780200" cy="271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8">
            <a:off x="10094727" y="-2320169"/>
            <a:ext cx="2669944" cy="607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413283" y="4178934"/>
            <a:ext cx="2212033" cy="2042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915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2931133" y="3557763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>
            <a:off x="2931133" y="4033811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title" idx="3"/>
          </p:nvPr>
        </p:nvSpPr>
        <p:spPr>
          <a:xfrm>
            <a:off x="6368067" y="3557763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4"/>
          </p:nvPr>
        </p:nvSpPr>
        <p:spPr>
          <a:xfrm>
            <a:off x="6368067" y="4033811"/>
            <a:ext cx="28928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546976">
            <a:off x="-647256" y="-1191692"/>
            <a:ext cx="2395245" cy="545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487367" y="5992800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957601" y="4436434"/>
            <a:ext cx="2212033" cy="20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611223">
            <a:off x="3526133" y="5989167"/>
            <a:ext cx="3780200" cy="271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8">
            <a:off x="10094727" y="-2320169"/>
            <a:ext cx="2669944" cy="6079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22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931600" y="501667"/>
            <a:ext cx="2417133" cy="187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791434" y="93900"/>
            <a:ext cx="1612567" cy="20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202858">
            <a:off x="5191533" y="4502371"/>
            <a:ext cx="1695600" cy="4113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4597155">
            <a:off x="7068653" y="4773804"/>
            <a:ext cx="2669944" cy="607900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28220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734819">
            <a:off x="8046549" y="1448181"/>
            <a:ext cx="2565400" cy="6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760750">
            <a:off x="4917179" y="2930211"/>
            <a:ext cx="2669944" cy="60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483" y="5669747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 flipH="1">
            <a:off x="9457116" y="5664782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688291">
            <a:off x="3288690" y="5639393"/>
            <a:ext cx="3339133" cy="19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9911836">
            <a:off x="6641629" y="6669515"/>
            <a:ext cx="2263304" cy="219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760750">
            <a:off x="8377412" y="3983045"/>
            <a:ext cx="2669944" cy="60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469016" y="2982415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900296">
            <a:off x="8493157" y="911792"/>
            <a:ext cx="3182432" cy="5841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 flipH="1">
            <a:off x="1490000" y="1117600"/>
            <a:ext cx="9212000" cy="1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734819">
            <a:off x="-1148251" y="1448181"/>
            <a:ext cx="2565400" cy="6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83" y="5669747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 flipH="1">
            <a:off x="262316" y="5664782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760750">
            <a:off x="-1606405" y="2050211"/>
            <a:ext cx="2669944" cy="6079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02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1212533" y="4272500"/>
            <a:ext cx="289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1"/>
          </p:nvPr>
        </p:nvSpPr>
        <p:spPr>
          <a:xfrm>
            <a:off x="1212533" y="4763845"/>
            <a:ext cx="28928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title" idx="3"/>
          </p:nvPr>
        </p:nvSpPr>
        <p:spPr>
          <a:xfrm>
            <a:off x="4649468" y="4272500"/>
            <a:ext cx="289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4"/>
          </p:nvPr>
        </p:nvSpPr>
        <p:spPr>
          <a:xfrm>
            <a:off x="4649467" y="4763845"/>
            <a:ext cx="28928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 idx="5"/>
          </p:nvPr>
        </p:nvSpPr>
        <p:spPr>
          <a:xfrm>
            <a:off x="8086403" y="4272500"/>
            <a:ext cx="289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6"/>
          </p:nvPr>
        </p:nvSpPr>
        <p:spPr>
          <a:xfrm>
            <a:off x="8086400" y="4763845"/>
            <a:ext cx="28928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4487367" y="5992800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957601" y="4436434"/>
            <a:ext cx="2212033" cy="20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355986">
            <a:off x="-309423" y="415267"/>
            <a:ext cx="1771712" cy="429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611223">
            <a:off x="3526133" y="5989167"/>
            <a:ext cx="3780200" cy="271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8">
            <a:off x="10094727" y="-2320169"/>
            <a:ext cx="2669944" cy="6079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186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2648867" y="1760733"/>
            <a:ext cx="366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subTitle" idx="1"/>
          </p:nvPr>
        </p:nvSpPr>
        <p:spPr>
          <a:xfrm>
            <a:off x="2648867" y="2249453"/>
            <a:ext cx="36652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 idx="3"/>
          </p:nvPr>
        </p:nvSpPr>
        <p:spPr>
          <a:xfrm>
            <a:off x="2648868" y="3213473"/>
            <a:ext cx="366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subTitle" idx="4"/>
          </p:nvPr>
        </p:nvSpPr>
        <p:spPr>
          <a:xfrm>
            <a:off x="2648867" y="3690648"/>
            <a:ext cx="36652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title" idx="5"/>
          </p:nvPr>
        </p:nvSpPr>
        <p:spPr>
          <a:xfrm>
            <a:off x="2648869" y="4677727"/>
            <a:ext cx="366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ubTitle" idx="6"/>
          </p:nvPr>
        </p:nvSpPr>
        <p:spPr>
          <a:xfrm>
            <a:off x="2648867" y="5160685"/>
            <a:ext cx="36652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282886">
            <a:off x="11478905" y="3648427"/>
            <a:ext cx="2365660" cy="538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396267" y="392157"/>
            <a:ext cx="3339133" cy="19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500000">
            <a:off x="-2093915" y="2274201"/>
            <a:ext cx="4041712" cy="2897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299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1009433" y="1742528"/>
            <a:ext cx="2892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ubTitle" idx="1"/>
          </p:nvPr>
        </p:nvSpPr>
        <p:spPr>
          <a:xfrm>
            <a:off x="1009433" y="2274701"/>
            <a:ext cx="2892800" cy="11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title" idx="3"/>
          </p:nvPr>
        </p:nvSpPr>
        <p:spPr>
          <a:xfrm>
            <a:off x="1009433" y="4406352"/>
            <a:ext cx="2892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4"/>
          </p:nvPr>
        </p:nvSpPr>
        <p:spPr>
          <a:xfrm>
            <a:off x="1009433" y="4938537"/>
            <a:ext cx="28928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title" idx="5"/>
          </p:nvPr>
        </p:nvSpPr>
        <p:spPr>
          <a:xfrm>
            <a:off x="8289700" y="1742528"/>
            <a:ext cx="2892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6"/>
          </p:nvPr>
        </p:nvSpPr>
        <p:spPr>
          <a:xfrm>
            <a:off x="8289700" y="2274701"/>
            <a:ext cx="2892800" cy="11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 idx="7"/>
          </p:nvPr>
        </p:nvSpPr>
        <p:spPr>
          <a:xfrm>
            <a:off x="8289700" y="4406352"/>
            <a:ext cx="2892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7" name="Google Shape;287;p30"/>
          <p:cNvSpPr txBox="1">
            <a:spLocks noGrp="1"/>
          </p:cNvSpPr>
          <p:nvPr>
            <p:ph type="subTitle" idx="8"/>
          </p:nvPr>
        </p:nvSpPr>
        <p:spPr>
          <a:xfrm>
            <a:off x="8289700" y="4938537"/>
            <a:ext cx="28928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-436034" y="-132155"/>
            <a:ext cx="1572667" cy="203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">
            <a:off x="10864611" y="3411875"/>
            <a:ext cx="2395245" cy="545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873762" flipH="1">
            <a:off x="-1016477" y="5521697"/>
            <a:ext cx="3079964" cy="176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873762" flipH="1">
            <a:off x="10522257" y="-451903"/>
            <a:ext cx="3079964" cy="1767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21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title"/>
          </p:nvPr>
        </p:nvSpPr>
        <p:spPr>
          <a:xfrm>
            <a:off x="2165933" y="2172196"/>
            <a:ext cx="3592000" cy="5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subTitle" idx="1"/>
          </p:nvPr>
        </p:nvSpPr>
        <p:spPr>
          <a:xfrm>
            <a:off x="2165933" y="2653549"/>
            <a:ext cx="35920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5" name="Google Shape;295;p31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 idx="3"/>
          </p:nvPr>
        </p:nvSpPr>
        <p:spPr>
          <a:xfrm>
            <a:off x="6433861" y="2172196"/>
            <a:ext cx="3592000" cy="5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7" name="Google Shape;297;p31"/>
          <p:cNvSpPr txBox="1">
            <a:spLocks noGrp="1"/>
          </p:cNvSpPr>
          <p:nvPr>
            <p:ph type="subTitle" idx="4"/>
          </p:nvPr>
        </p:nvSpPr>
        <p:spPr>
          <a:xfrm>
            <a:off x="6433852" y="2653549"/>
            <a:ext cx="35920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 idx="5"/>
          </p:nvPr>
        </p:nvSpPr>
        <p:spPr>
          <a:xfrm>
            <a:off x="2165933" y="3997563"/>
            <a:ext cx="3592000" cy="5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subTitle" idx="6"/>
          </p:nvPr>
        </p:nvSpPr>
        <p:spPr>
          <a:xfrm>
            <a:off x="2165933" y="4485844"/>
            <a:ext cx="35920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7"/>
          </p:nvPr>
        </p:nvSpPr>
        <p:spPr>
          <a:xfrm>
            <a:off x="6433861" y="3997563"/>
            <a:ext cx="3592000" cy="5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8"/>
          </p:nvPr>
        </p:nvSpPr>
        <p:spPr>
          <a:xfrm>
            <a:off x="6433852" y="4485844"/>
            <a:ext cx="3592000" cy="1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302" name="Google Shape;30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138799">
            <a:off x="10274627" y="-1551988"/>
            <a:ext cx="1932816" cy="440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822033" y="513700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6896233" y="4978800"/>
            <a:ext cx="1754200" cy="425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22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50967" y="1583467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9357867" y="-2359233"/>
            <a:ext cx="2311667" cy="526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2857450" y="2259649"/>
            <a:ext cx="4717967" cy="27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0967" y="3628533"/>
            <a:ext cx="2221533" cy="2151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3645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1212667" y="2033763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subTitle" idx="1"/>
          </p:nvPr>
        </p:nvSpPr>
        <p:spPr>
          <a:xfrm>
            <a:off x="1212667" y="2532893"/>
            <a:ext cx="2892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title" idx="3"/>
          </p:nvPr>
        </p:nvSpPr>
        <p:spPr>
          <a:xfrm>
            <a:off x="4649600" y="2033767"/>
            <a:ext cx="2892800" cy="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4"/>
          </p:nvPr>
        </p:nvSpPr>
        <p:spPr>
          <a:xfrm>
            <a:off x="4649600" y="2527900"/>
            <a:ext cx="2892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title" idx="5"/>
          </p:nvPr>
        </p:nvSpPr>
        <p:spPr>
          <a:xfrm>
            <a:off x="8086533" y="2033767"/>
            <a:ext cx="2892800" cy="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6"/>
          </p:nvPr>
        </p:nvSpPr>
        <p:spPr>
          <a:xfrm>
            <a:off x="8086533" y="2527900"/>
            <a:ext cx="2892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 idx="7"/>
          </p:nvPr>
        </p:nvSpPr>
        <p:spPr>
          <a:xfrm>
            <a:off x="2931267" y="4031129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8"/>
          </p:nvPr>
        </p:nvSpPr>
        <p:spPr>
          <a:xfrm>
            <a:off x="2931267" y="4530260"/>
            <a:ext cx="2892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title" idx="9"/>
          </p:nvPr>
        </p:nvSpPr>
        <p:spPr>
          <a:xfrm>
            <a:off x="6368200" y="4031129"/>
            <a:ext cx="2892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16" name="Google Shape;316;p32"/>
          <p:cNvSpPr txBox="1">
            <a:spLocks noGrp="1"/>
          </p:cNvSpPr>
          <p:nvPr>
            <p:ph type="subTitle" idx="13"/>
          </p:nvPr>
        </p:nvSpPr>
        <p:spPr>
          <a:xfrm>
            <a:off x="6368201" y="4530260"/>
            <a:ext cx="2892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6199968">
            <a:off x="-312033" y="4949597"/>
            <a:ext cx="2478368" cy="240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11237">
            <a:off x="-1733472" y="4928502"/>
            <a:ext cx="5043111" cy="361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6199968" flipH="1">
            <a:off x="10045115" y="4949597"/>
            <a:ext cx="2478368" cy="240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811237" flipH="1">
            <a:off x="8901813" y="4928502"/>
            <a:ext cx="5043111" cy="361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10386000" y="-413333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859426">
            <a:off x="-662683" y="-461481"/>
            <a:ext cx="3425472" cy="1965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635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>
            <a:off x="6645633" y="1024133"/>
            <a:ext cx="4595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505536" flipH="1">
            <a:off x="8885310" y="2154343"/>
            <a:ext cx="3079964" cy="176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231359" flipH="1">
            <a:off x="6390680" y="2672210"/>
            <a:ext cx="2206923" cy="213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830222" flipH="1">
            <a:off x="7551465" y="1427997"/>
            <a:ext cx="2311667" cy="5263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600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1212667" y="3764500"/>
            <a:ext cx="2892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1"/>
          </p:nvPr>
        </p:nvSpPr>
        <p:spPr>
          <a:xfrm>
            <a:off x="1212667" y="4296667"/>
            <a:ext cx="28928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3"/>
          </p:nvPr>
        </p:nvSpPr>
        <p:spPr>
          <a:xfrm>
            <a:off x="4649600" y="3764500"/>
            <a:ext cx="2892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4"/>
          </p:nvPr>
        </p:nvSpPr>
        <p:spPr>
          <a:xfrm>
            <a:off x="4649600" y="4296667"/>
            <a:ext cx="28928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5"/>
          </p:nvPr>
        </p:nvSpPr>
        <p:spPr>
          <a:xfrm>
            <a:off x="8086533" y="3764500"/>
            <a:ext cx="2892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6"/>
          </p:nvPr>
        </p:nvSpPr>
        <p:spPr>
          <a:xfrm>
            <a:off x="8086533" y="4296667"/>
            <a:ext cx="28928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336" name="Google Shape;33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4487367" y="5992800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-1193327" y="4436434"/>
            <a:ext cx="2212033" cy="20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355986" flipH="1">
            <a:off x="10514016" y="415267"/>
            <a:ext cx="1771712" cy="429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8">
            <a:off x="-2651507" y="-3313069"/>
            <a:ext cx="2669944" cy="6079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534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9265629" y="3601592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0118" y="1098623"/>
            <a:ext cx="2454500" cy="23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10958534" y="4081033"/>
            <a:ext cx="2311668" cy="526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449383" y="4137977"/>
            <a:ext cx="2596567" cy="25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7800871" y="-1087866"/>
            <a:ext cx="3903565" cy="30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597377">
            <a:off x="7156452" y="1906507"/>
            <a:ext cx="3182432" cy="584184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 txBox="1">
            <a:spLocks noGrp="1"/>
          </p:cNvSpPr>
          <p:nvPr>
            <p:ph type="title" hasCustomPrompt="1"/>
          </p:nvPr>
        </p:nvSpPr>
        <p:spPr>
          <a:xfrm>
            <a:off x="950967" y="2108267"/>
            <a:ext cx="5916000" cy="18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1"/>
          </p:nvPr>
        </p:nvSpPr>
        <p:spPr>
          <a:xfrm>
            <a:off x="950967" y="4096933"/>
            <a:ext cx="59160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894983">
            <a:off x="7467201" y="-956500"/>
            <a:ext cx="2311668" cy="526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812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>
            <a:spLocks noGrp="1"/>
          </p:cNvSpPr>
          <p:nvPr>
            <p:ph type="title"/>
          </p:nvPr>
        </p:nvSpPr>
        <p:spPr>
          <a:xfrm>
            <a:off x="3398400" y="2743084"/>
            <a:ext cx="5395200" cy="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body" idx="1"/>
          </p:nvPr>
        </p:nvSpPr>
        <p:spPr>
          <a:xfrm>
            <a:off x="3398400" y="3624125"/>
            <a:ext cx="5395200" cy="1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53" name="Google Shape;35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9566817" y="4137977"/>
            <a:ext cx="2596567" cy="25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9918304" y="-1087866"/>
            <a:ext cx="3903565" cy="30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97377">
            <a:off x="9273885" y="1906507"/>
            <a:ext cx="3182432" cy="584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894983">
            <a:off x="9584634" y="-956500"/>
            <a:ext cx="2311668" cy="526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883291">
            <a:off x="278229" y="3507459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538017" y="4043844"/>
            <a:ext cx="2596567" cy="25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186529" y="-1181999"/>
            <a:ext cx="3903565" cy="30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97377">
            <a:off x="-1830948" y="1812373"/>
            <a:ext cx="3182432" cy="584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894983">
            <a:off x="-1520199" y="-1050634"/>
            <a:ext cx="2311668" cy="526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0313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1062433" y="2392633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subTitle" idx="1"/>
          </p:nvPr>
        </p:nvSpPr>
        <p:spPr>
          <a:xfrm>
            <a:off x="1062433" y="2883979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65" name="Google Shape;365;p37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title" idx="3"/>
          </p:nvPr>
        </p:nvSpPr>
        <p:spPr>
          <a:xfrm>
            <a:off x="4499367" y="2392633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7" name="Google Shape;367;p37"/>
          <p:cNvSpPr txBox="1">
            <a:spLocks noGrp="1"/>
          </p:cNvSpPr>
          <p:nvPr>
            <p:ph type="subTitle" idx="4"/>
          </p:nvPr>
        </p:nvSpPr>
        <p:spPr>
          <a:xfrm>
            <a:off x="4499367" y="2883979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title" idx="5"/>
          </p:nvPr>
        </p:nvSpPr>
        <p:spPr>
          <a:xfrm>
            <a:off x="1062433" y="4630121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9" name="Google Shape;369;p37"/>
          <p:cNvSpPr txBox="1">
            <a:spLocks noGrp="1"/>
          </p:cNvSpPr>
          <p:nvPr>
            <p:ph type="subTitle" idx="6"/>
          </p:nvPr>
        </p:nvSpPr>
        <p:spPr>
          <a:xfrm>
            <a:off x="1062433" y="5121467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title" idx="7"/>
          </p:nvPr>
        </p:nvSpPr>
        <p:spPr>
          <a:xfrm>
            <a:off x="4499367" y="4630121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8"/>
          </p:nvPr>
        </p:nvSpPr>
        <p:spPr>
          <a:xfrm>
            <a:off x="4499367" y="5121467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title" idx="9"/>
          </p:nvPr>
        </p:nvSpPr>
        <p:spPr>
          <a:xfrm>
            <a:off x="7936200" y="2392633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ubTitle" idx="13"/>
          </p:nvPr>
        </p:nvSpPr>
        <p:spPr>
          <a:xfrm>
            <a:off x="7936200" y="2883979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74" name="Google Shape;374;p37"/>
          <p:cNvSpPr txBox="1">
            <a:spLocks noGrp="1"/>
          </p:cNvSpPr>
          <p:nvPr>
            <p:ph type="title" idx="14"/>
          </p:nvPr>
        </p:nvSpPr>
        <p:spPr>
          <a:xfrm>
            <a:off x="7936200" y="4630121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5" name="Google Shape;375;p37"/>
          <p:cNvSpPr txBox="1">
            <a:spLocks noGrp="1"/>
          </p:cNvSpPr>
          <p:nvPr>
            <p:ph type="subTitle" idx="15"/>
          </p:nvPr>
        </p:nvSpPr>
        <p:spPr>
          <a:xfrm>
            <a:off x="7936200" y="5121467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376" name="Google Shape;37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059469">
            <a:off x="-333875" y="255211"/>
            <a:ext cx="1761017" cy="427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-436034" y="-132155"/>
            <a:ext cx="1572667" cy="203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">
            <a:off x="10637344" y="3411875"/>
            <a:ext cx="2395245" cy="5453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1940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>
            <a:spLocks noGrp="1"/>
          </p:cNvSpPr>
          <p:nvPr>
            <p:ph type="subTitle" idx="1"/>
          </p:nvPr>
        </p:nvSpPr>
        <p:spPr>
          <a:xfrm>
            <a:off x="3520067" y="3044900"/>
            <a:ext cx="5151600" cy="18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382" name="Google Shape;38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883295" flipH="1">
            <a:off x="244190" y="4197230"/>
            <a:ext cx="3079965" cy="176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11499" y="2401712"/>
            <a:ext cx="2206923" cy="213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39246" flipH="1">
            <a:off x="-149767" y="-198100"/>
            <a:ext cx="2311668" cy="526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57767" flipH="1">
            <a:off x="9602701" y="2578502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3100" y="1623556"/>
            <a:ext cx="3182432" cy="5841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722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subTitle" idx="1"/>
          </p:nvPr>
        </p:nvSpPr>
        <p:spPr>
          <a:xfrm>
            <a:off x="2305900" y="2313633"/>
            <a:ext cx="7580000" cy="38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89" name="Google Shape;389;p3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160750">
            <a:off x="10044080" y="-835676"/>
            <a:ext cx="2669944" cy="60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859426">
            <a:off x="-1528583" y="2574986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1519" y="1959860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2015815" y="4645167"/>
            <a:ext cx="5344467" cy="383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134819">
            <a:off x="10894485" y="1542593"/>
            <a:ext cx="2565400" cy="62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48420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>
            <a:spLocks noGrp="1"/>
          </p:cNvSpPr>
          <p:nvPr>
            <p:ph type="subTitle" idx="1"/>
          </p:nvPr>
        </p:nvSpPr>
        <p:spPr>
          <a:xfrm>
            <a:off x="1701000" y="3061867"/>
            <a:ext cx="3874800" cy="1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7" name="Google Shape;397;p4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398" name="Google Shape;39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665182" flipH="1">
            <a:off x="10106612" y="1929332"/>
            <a:ext cx="1989713" cy="482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58732">
            <a:off x="-1061639" y="503130"/>
            <a:ext cx="2669944" cy="607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9068" y="296823"/>
            <a:ext cx="3182432" cy="5841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861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>
            <a:spLocks noGrp="1"/>
          </p:cNvSpPr>
          <p:nvPr>
            <p:ph type="title" hasCustomPrompt="1"/>
          </p:nvPr>
        </p:nvSpPr>
        <p:spPr>
          <a:xfrm>
            <a:off x="3359751" y="973333"/>
            <a:ext cx="5926000" cy="8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03" name="Google Shape;403;p41"/>
          <p:cNvSpPr txBox="1">
            <a:spLocks noGrp="1"/>
          </p:cNvSpPr>
          <p:nvPr>
            <p:ph type="subTitle" idx="1"/>
          </p:nvPr>
        </p:nvSpPr>
        <p:spPr>
          <a:xfrm>
            <a:off x="3359751" y="1722133"/>
            <a:ext cx="5926000" cy="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04" name="Google Shape;404;p41"/>
          <p:cNvSpPr txBox="1">
            <a:spLocks noGrp="1"/>
          </p:cNvSpPr>
          <p:nvPr>
            <p:ph type="title" idx="2" hasCustomPrompt="1"/>
          </p:nvPr>
        </p:nvSpPr>
        <p:spPr>
          <a:xfrm>
            <a:off x="3359751" y="2749400"/>
            <a:ext cx="5926000" cy="8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3"/>
          </p:nvPr>
        </p:nvSpPr>
        <p:spPr>
          <a:xfrm>
            <a:off x="3359751" y="3498200"/>
            <a:ext cx="5926000" cy="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title" idx="4" hasCustomPrompt="1"/>
          </p:nvPr>
        </p:nvSpPr>
        <p:spPr>
          <a:xfrm>
            <a:off x="3359751" y="4525467"/>
            <a:ext cx="5926000" cy="8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5"/>
          </p:nvPr>
        </p:nvSpPr>
        <p:spPr>
          <a:xfrm>
            <a:off x="3133151" y="5274267"/>
            <a:ext cx="6379200" cy="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7" flipH="1">
            <a:off x="33398" y="110098"/>
            <a:ext cx="2096005" cy="50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778591">
            <a:off x="-1449667" y="1301267"/>
            <a:ext cx="4112400" cy="294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293149" y="4445918"/>
            <a:ext cx="3163905" cy="2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9736334" y="3504300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">
            <a:off x="9787127" y="389498"/>
            <a:ext cx="2669944" cy="6079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74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44467" y="4541101"/>
            <a:ext cx="4742000" cy="12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405497" y="4541101"/>
            <a:ext cx="4742000" cy="12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3"/>
          </p:nvPr>
        </p:nvSpPr>
        <p:spPr>
          <a:xfrm>
            <a:off x="1044664" y="3992567"/>
            <a:ext cx="474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4"/>
          </p:nvPr>
        </p:nvSpPr>
        <p:spPr>
          <a:xfrm>
            <a:off x="6405483" y="3992567"/>
            <a:ext cx="474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5178500" y="4166400"/>
            <a:ext cx="2922800" cy="665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50512">
            <a:off x="-789933" y="1975667"/>
            <a:ext cx="2307167" cy="213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498519">
            <a:off x="-2064548" y="517434"/>
            <a:ext cx="4041711" cy="289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0300434" y="798000"/>
            <a:ext cx="2841533" cy="220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0798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title"/>
          </p:nvPr>
        </p:nvSpPr>
        <p:spPr>
          <a:xfrm>
            <a:off x="2780900" y="1957931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1"/>
          </p:nvPr>
        </p:nvSpPr>
        <p:spPr>
          <a:xfrm>
            <a:off x="2780900" y="2449276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title" idx="2"/>
          </p:nvPr>
        </p:nvSpPr>
        <p:spPr>
          <a:xfrm>
            <a:off x="6217833" y="1957931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ubTitle" idx="3"/>
          </p:nvPr>
        </p:nvSpPr>
        <p:spPr>
          <a:xfrm>
            <a:off x="6217833" y="2449276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18" name="Google Shape;418;p42"/>
          <p:cNvSpPr txBox="1">
            <a:spLocks noGrp="1"/>
          </p:cNvSpPr>
          <p:nvPr>
            <p:ph type="title" idx="4"/>
          </p:nvPr>
        </p:nvSpPr>
        <p:spPr>
          <a:xfrm>
            <a:off x="2780900" y="4297019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19" name="Google Shape;419;p42"/>
          <p:cNvSpPr txBox="1">
            <a:spLocks noGrp="1"/>
          </p:cNvSpPr>
          <p:nvPr>
            <p:ph type="subTitle" idx="5"/>
          </p:nvPr>
        </p:nvSpPr>
        <p:spPr>
          <a:xfrm>
            <a:off x="2780900" y="4788364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title" idx="6"/>
          </p:nvPr>
        </p:nvSpPr>
        <p:spPr>
          <a:xfrm>
            <a:off x="6217884" y="4314847"/>
            <a:ext cx="31932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ubTitle" idx="7"/>
          </p:nvPr>
        </p:nvSpPr>
        <p:spPr>
          <a:xfrm>
            <a:off x="6217883" y="4806192"/>
            <a:ext cx="3193200" cy="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059469">
            <a:off x="-333875" y="255211"/>
            <a:ext cx="1761017" cy="427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-436034" y="-132155"/>
            <a:ext cx="1572667" cy="203751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 txBox="1">
            <a:spLocks noGrp="1"/>
          </p:cNvSpPr>
          <p:nvPr>
            <p:ph type="title" idx="8" hasCustomPrompt="1"/>
          </p:nvPr>
        </p:nvSpPr>
        <p:spPr>
          <a:xfrm>
            <a:off x="2780900" y="1208615"/>
            <a:ext cx="3193200" cy="8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25" name="Google Shape;425;p42"/>
          <p:cNvSpPr txBox="1">
            <a:spLocks noGrp="1"/>
          </p:cNvSpPr>
          <p:nvPr>
            <p:ph type="title" idx="9" hasCustomPrompt="1"/>
          </p:nvPr>
        </p:nvSpPr>
        <p:spPr>
          <a:xfrm>
            <a:off x="2780900" y="3564448"/>
            <a:ext cx="3193200" cy="8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 idx="13" hasCustomPrompt="1"/>
          </p:nvPr>
        </p:nvSpPr>
        <p:spPr>
          <a:xfrm>
            <a:off x="6217900" y="1208608"/>
            <a:ext cx="3193200" cy="8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27" name="Google Shape;427;p42"/>
          <p:cNvSpPr txBox="1">
            <a:spLocks noGrp="1"/>
          </p:cNvSpPr>
          <p:nvPr>
            <p:ph type="title" idx="14" hasCustomPrompt="1"/>
          </p:nvPr>
        </p:nvSpPr>
        <p:spPr>
          <a:xfrm>
            <a:off x="6217784" y="3566075"/>
            <a:ext cx="3193200" cy="8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pic>
        <p:nvPicPr>
          <p:cNvPr id="428" name="Google Shape;42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40531">
            <a:off x="10765925" y="2370129"/>
            <a:ext cx="1761017" cy="427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11056433" y="4991694"/>
            <a:ext cx="1572667" cy="2037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8357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1183800" y="2031879"/>
            <a:ext cx="5395200" cy="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body" idx="1"/>
          </p:nvPr>
        </p:nvSpPr>
        <p:spPr>
          <a:xfrm>
            <a:off x="1183800" y="2912921"/>
            <a:ext cx="5395200" cy="1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33" name="Google Shape;43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883291" flipH="1">
            <a:off x="141399" y="-968775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99034" y="5314251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9659785" y="-224343"/>
            <a:ext cx="2454500" cy="23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483000" y="-1175144"/>
            <a:ext cx="3182432" cy="5841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08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 and two columns 5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>
            <a:spLocks noGrp="1"/>
          </p:cNvSpPr>
          <p:nvPr>
            <p:ph type="title"/>
          </p:nvPr>
        </p:nvSpPr>
        <p:spPr>
          <a:xfrm>
            <a:off x="2524733" y="4170900"/>
            <a:ext cx="289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39" name="Google Shape;439;p44"/>
          <p:cNvSpPr txBox="1">
            <a:spLocks noGrp="1"/>
          </p:cNvSpPr>
          <p:nvPr>
            <p:ph type="subTitle" idx="1"/>
          </p:nvPr>
        </p:nvSpPr>
        <p:spPr>
          <a:xfrm>
            <a:off x="2524733" y="4662245"/>
            <a:ext cx="28928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41" name="Google Shape;441;p44"/>
          <p:cNvSpPr txBox="1">
            <a:spLocks noGrp="1"/>
          </p:cNvSpPr>
          <p:nvPr>
            <p:ph type="title" idx="3"/>
          </p:nvPr>
        </p:nvSpPr>
        <p:spPr>
          <a:xfrm>
            <a:off x="6774467" y="4170900"/>
            <a:ext cx="289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"/>
          </p:nvPr>
        </p:nvSpPr>
        <p:spPr>
          <a:xfrm>
            <a:off x="6774467" y="4662245"/>
            <a:ext cx="2892800" cy="9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443" name="Google Shape;44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355986">
            <a:off x="11246577" y="3066567"/>
            <a:ext cx="1771712" cy="429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580934">
            <a:off x="10431400" y="2516267"/>
            <a:ext cx="3780200" cy="271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859426">
            <a:off x="-2055083" y="3010152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877415" y="1935027"/>
            <a:ext cx="1857733" cy="179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0051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9332663" y="-968775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001" y="5314251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251" y="-224343"/>
            <a:ext cx="2454500" cy="23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01" y="-1175144"/>
            <a:ext cx="3182432" cy="5841843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5"/>
          <p:cNvSpPr txBox="1">
            <a:spLocks noGrp="1"/>
          </p:cNvSpPr>
          <p:nvPr>
            <p:ph type="title"/>
          </p:nvPr>
        </p:nvSpPr>
        <p:spPr>
          <a:xfrm>
            <a:off x="6580371" y="1931333"/>
            <a:ext cx="4413600" cy="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3" name="Google Shape;453;p45"/>
          <p:cNvSpPr txBox="1">
            <a:spLocks noGrp="1"/>
          </p:cNvSpPr>
          <p:nvPr>
            <p:ph type="body" idx="1"/>
          </p:nvPr>
        </p:nvSpPr>
        <p:spPr>
          <a:xfrm>
            <a:off x="6580371" y="2812371"/>
            <a:ext cx="4413600" cy="1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089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>
            <a:spLocks noGrp="1"/>
          </p:cNvSpPr>
          <p:nvPr>
            <p:ph type="title"/>
          </p:nvPr>
        </p:nvSpPr>
        <p:spPr>
          <a:xfrm>
            <a:off x="1219903" y="1931333"/>
            <a:ext cx="4413600" cy="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body" idx="1"/>
          </p:nvPr>
        </p:nvSpPr>
        <p:spPr>
          <a:xfrm>
            <a:off x="1219903" y="2812371"/>
            <a:ext cx="4413600" cy="1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57" name="Google Shape;45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678227">
            <a:off x="-843101" y="5155894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8034" y="-734599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9659785" y="-224343"/>
            <a:ext cx="2454500" cy="23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483000" y="-1175144"/>
            <a:ext cx="3182432" cy="5841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2242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"/>
          <p:cNvSpPr txBox="1">
            <a:spLocks noGrp="1"/>
          </p:cNvSpPr>
          <p:nvPr>
            <p:ph type="ctrTitle"/>
          </p:nvPr>
        </p:nvSpPr>
        <p:spPr>
          <a:xfrm>
            <a:off x="3644433" y="719333"/>
            <a:ext cx="4903200" cy="13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63" name="Google Shape;463;p47"/>
          <p:cNvSpPr txBox="1">
            <a:spLocks noGrp="1"/>
          </p:cNvSpPr>
          <p:nvPr>
            <p:ph type="subTitle" idx="1"/>
          </p:nvPr>
        </p:nvSpPr>
        <p:spPr>
          <a:xfrm>
            <a:off x="3644500" y="2041800"/>
            <a:ext cx="4903200" cy="1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64" name="Google Shape;464;p47"/>
          <p:cNvSpPr txBox="1"/>
          <p:nvPr/>
        </p:nvSpPr>
        <p:spPr>
          <a:xfrm>
            <a:off x="3644233" y="4360933"/>
            <a:ext cx="4903600" cy="10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65" name="Google Shape;465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-787687" y="1721489"/>
            <a:ext cx="3715384" cy="2882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519591" y="257762"/>
            <a:ext cx="2744388" cy="2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-1318767" y="4122466"/>
            <a:ext cx="5377737" cy="385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546973">
            <a:off x="10120238" y="2638516"/>
            <a:ext cx="2232892" cy="508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665179">
            <a:off x="9065566" y="-1055368"/>
            <a:ext cx="2359313" cy="5723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4112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3014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305281">
            <a:off x="9274967" y="-48033"/>
            <a:ext cx="2565400" cy="6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399999">
            <a:off x="8229833" y="877935"/>
            <a:ext cx="5081267" cy="364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">
            <a:off x="207571" y="1368227"/>
            <a:ext cx="2365659" cy="5386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38883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9571467" y="214357"/>
            <a:ext cx="3339133" cy="19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56358">
            <a:off x="7412319" y="-2235044"/>
            <a:ext cx="3182432" cy="584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76567" y="2807999"/>
            <a:ext cx="3715384" cy="2882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159714" y="4496447"/>
            <a:ext cx="2744388" cy="2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860801" y="4930734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 flipH="1">
            <a:off x="9627667" y="4791667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58732">
            <a:off x="-532239" y="-873070"/>
            <a:ext cx="2669944" cy="6079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3922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97377">
            <a:off x="-1853032" y="1030391"/>
            <a:ext cx="3182432" cy="584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08700" y="-2328833"/>
            <a:ext cx="1928067" cy="438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7867" y="-444233"/>
            <a:ext cx="2307167" cy="213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78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5630167" y="2071133"/>
            <a:ext cx="5395200" cy="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5630167" y="2952176"/>
            <a:ext cx="5395200" cy="1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9332663" y="-257575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001" y="5314251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251" y="-224343"/>
            <a:ext cx="2454500" cy="23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01" y="-1175144"/>
            <a:ext cx="3182432" cy="5841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2971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83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3346800" y="1905000"/>
            <a:ext cx="5498400" cy="30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455401" y="-2439044"/>
            <a:ext cx="3182432" cy="584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65181">
            <a:off x="4933" y="-828867"/>
            <a:ext cx="2565400" cy="6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50">
            <a:off x="750795" y="1693397"/>
            <a:ext cx="2669944" cy="60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940574">
            <a:off x="9528296" y="4301559"/>
            <a:ext cx="3425472" cy="19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8916334" y="4676833"/>
            <a:ext cx="1857733" cy="179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40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78200" y="2044436"/>
            <a:ext cx="50356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78000" y="3138533"/>
            <a:ext cx="5036000" cy="19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05281">
            <a:off x="2447033" y="-3055267"/>
            <a:ext cx="2565400" cy="6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">
            <a:off x="825133" y="-1978133"/>
            <a:ext cx="5081267" cy="364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282886">
            <a:off x="1053671" y="3315294"/>
            <a:ext cx="2365660" cy="538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9671300" y="4742091"/>
            <a:ext cx="3339133" cy="19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511836">
            <a:off x="9806553" y="3211698"/>
            <a:ext cx="2263304" cy="219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07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950967" y="3231433"/>
            <a:ext cx="3433200" cy="2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51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2351633" y="2164833"/>
            <a:ext cx="7488800" cy="18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2351633" y="4153512"/>
            <a:ext cx="74888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6561834" y="-424367"/>
            <a:ext cx="1857733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701" y="3952201"/>
            <a:ext cx="2454500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30805">
            <a:off x="9884031" y="1520865"/>
            <a:ext cx="2096005" cy="50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59600" y="4315402"/>
            <a:ext cx="2096000" cy="271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4325216" y="-609615"/>
            <a:ext cx="3163905" cy="2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8">
            <a:off x="8875993" y="3099164"/>
            <a:ext cx="2669944" cy="6079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46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83467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5707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2" r:id="rId4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5" name="Google Shape;485;p5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7405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217EC4-B163-1B28-EE70-9ADC9A166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6095" y="4578665"/>
            <a:ext cx="5838885" cy="174841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bg2"/>
                </a:solidFill>
                <a:latin typeface="DM Serif Display"/>
                <a:sym typeface="DM Serif Display"/>
              </a:rPr>
              <a:t>Alberto Catalano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DM Serif Display"/>
                <a:sym typeface="DM Serif Display"/>
              </a:rPr>
              <a:t>Network-Based Data Analysis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DM Serif Display"/>
                <a:sym typeface="DM Serif Display"/>
              </a:rPr>
              <a:t>16/06/2025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latin typeface="DM Serif Display" pitchFamily="2" charset="0"/>
              <a:sym typeface="DM Serif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9FB39-B343-2871-37EB-3215F3FB708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049291" y="1545271"/>
            <a:ext cx="6752496" cy="2956727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noProof="0" dirty="0"/>
              <a:t>Gene Expression Profiling of Tobacco Exposure in Buccal Tissue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49979E4-8002-BA07-FD16-B9E9FD2965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437635"/>
              </p:ext>
            </p:extLst>
          </p:nvPr>
        </p:nvGraphicFramePr>
        <p:xfrm>
          <a:off x="7023776" y="328601"/>
          <a:ext cx="280352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2804018" imgH="868350" progId="Acrobat.Document.DC">
                  <p:embed/>
                </p:oleObj>
              </mc:Choice>
              <mc:Fallback>
                <p:oleObj name="Acrobat Document" r:id="rId3" imgW="2804018" imgH="8683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3776" y="328601"/>
                        <a:ext cx="2803525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657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F843-FECE-2C46-5447-5FB9FFDFF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10FE329-F6C8-0BD4-6C25-AC13FD5C9E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804018" imgH="868350" progId="Acrobat.Document.DC">
                  <p:embed/>
                </p:oleObj>
              </mc:Choice>
              <mc:Fallback>
                <p:oleObj name="Acrobat Document" r:id="rId2" imgW="2804018" imgH="868350" progId="Acrobat.Document.DC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C156D5-5999-3AF1-39B6-6EB8FA80B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F81395FE-B631-4163-81F3-4884A61EF047}"/>
              </a:ext>
            </a:extLst>
          </p:cNvPr>
          <p:cNvSpPr txBox="1">
            <a:spLocks/>
          </p:cNvSpPr>
          <p:nvPr/>
        </p:nvSpPr>
        <p:spPr>
          <a:xfrm>
            <a:off x="1141886" y="364902"/>
            <a:ext cx="10290000" cy="131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it-IT" sz="3600" b="1" dirty="0" err="1">
                <a:solidFill>
                  <a:schemeClr val="bg2"/>
                </a:solidFill>
              </a:rPr>
              <a:t>Functional</a:t>
            </a:r>
            <a:r>
              <a:rPr lang="it-IT" sz="3600" b="1" dirty="0">
                <a:solidFill>
                  <a:schemeClr val="bg2"/>
                </a:solidFill>
              </a:rPr>
              <a:t> Enrichment Links Gene Signatures to Smoking-</a:t>
            </a:r>
            <a:r>
              <a:rPr lang="it-IT" sz="3600" b="1" dirty="0" err="1">
                <a:solidFill>
                  <a:schemeClr val="bg2"/>
                </a:solidFill>
              </a:rPr>
              <a:t>Related</a:t>
            </a:r>
            <a:r>
              <a:rPr lang="it-IT" sz="3600" b="1" dirty="0">
                <a:solidFill>
                  <a:schemeClr val="bg2"/>
                </a:solidFill>
              </a:rPr>
              <a:t> Pathways (</a:t>
            </a:r>
            <a:r>
              <a:rPr lang="it-IT" sz="3600" b="1" dirty="0" err="1">
                <a:solidFill>
                  <a:schemeClr val="bg2"/>
                </a:solidFill>
              </a:rPr>
              <a:t>Pathfinder</a:t>
            </a:r>
            <a:r>
              <a:rPr lang="it-IT" sz="3600" b="1" dirty="0">
                <a:solidFill>
                  <a:schemeClr val="bg2"/>
                </a:solidFill>
              </a:rPr>
              <a:t>)</a:t>
            </a:r>
            <a:endParaRPr lang="en-US" sz="3600" b="1" dirty="0">
              <a:solidFill>
                <a:schemeClr val="bg2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26356C-2401-111F-D0B1-517A046313D0}"/>
              </a:ext>
            </a:extLst>
          </p:cNvPr>
          <p:cNvGrpSpPr/>
          <p:nvPr/>
        </p:nvGrpSpPr>
        <p:grpSpPr>
          <a:xfrm>
            <a:off x="4507316" y="1782501"/>
            <a:ext cx="7673250" cy="4572404"/>
            <a:chOff x="4307850" y="1687708"/>
            <a:chExt cx="8123239" cy="4746515"/>
          </a:xfrm>
        </p:grpSpPr>
        <p:pic>
          <p:nvPicPr>
            <p:cNvPr id="2" name="Picture 1" descr="A diagram of a graph&#10;&#10;AI-generated content may be incorrect.">
              <a:extLst>
                <a:ext uri="{FF2B5EF4-FFF2-40B4-BE49-F238E27FC236}">
                  <a16:creationId xmlns:a16="http://schemas.microsoft.com/office/drawing/2014/main" id="{296AC000-3814-8011-8314-60ABC1D3D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965"/>
            <a:stretch>
              <a:fillRect/>
            </a:stretch>
          </p:blipFill>
          <p:spPr>
            <a:xfrm>
              <a:off x="4307850" y="1687708"/>
              <a:ext cx="7842240" cy="47465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F52F79-C471-E1EE-637E-0C4C76814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85730" y="2898457"/>
              <a:ext cx="445359" cy="3126424"/>
            </a:xfrm>
            <a:prstGeom prst="rect">
              <a:avLst/>
            </a:prstGeom>
          </p:spPr>
        </p:pic>
      </p:grp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1F29762-6182-D65C-88B3-CB02A5139CC6}"/>
              </a:ext>
            </a:extLst>
          </p:cNvPr>
          <p:cNvSpPr txBox="1">
            <a:spLocks/>
          </p:cNvSpPr>
          <p:nvPr/>
        </p:nvSpPr>
        <p:spPr>
          <a:xfrm>
            <a:off x="767905" y="1861327"/>
            <a:ext cx="3588940" cy="444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1219170" marR="0" lvl="1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828754" marR="0" lvl="2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2438339" marR="0" lvl="3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3047924" marR="0" lvl="4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3657509" marR="0" lvl="5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4267093" marR="0" lvl="6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4876678" marR="0" lvl="7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5486263" marR="0" lvl="8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just">
              <a:buSzPct val="100000"/>
            </a:pPr>
            <a:r>
              <a:rPr lang="en-US" dirty="0"/>
              <a:t>LASSO data</a:t>
            </a:r>
          </a:p>
          <a:p>
            <a:pPr algn="just">
              <a:buSzPct val="100000"/>
            </a:pPr>
            <a:r>
              <a:rPr lang="en-US" b="1" dirty="0"/>
              <a:t>Pathfinder </a:t>
            </a:r>
            <a:r>
              <a:rPr lang="en-US" dirty="0"/>
              <a:t>term-gene</a:t>
            </a:r>
            <a:endParaRPr lang="en-US" b="1" dirty="0"/>
          </a:p>
          <a:p>
            <a:pPr marL="203195" indent="0" algn="just">
              <a:buSzPct val="100000"/>
              <a:buNone/>
            </a:pPr>
            <a:endParaRPr lang="en-GB" dirty="0"/>
          </a:p>
          <a:p>
            <a:pPr marL="203195" indent="0" algn="just">
              <a:buSzPct val="100000"/>
              <a:buNone/>
            </a:pPr>
            <a:r>
              <a:rPr lang="en-GB" dirty="0"/>
              <a:t>Network linking </a:t>
            </a:r>
            <a:r>
              <a:rPr lang="en-GB" b="1" dirty="0"/>
              <a:t>predictive genes </a:t>
            </a:r>
            <a:r>
              <a:rPr lang="en-GB" dirty="0"/>
              <a:t>to enriched pathways reveals:</a:t>
            </a:r>
          </a:p>
          <a:p>
            <a:pPr marL="203195" indent="0" algn="just">
              <a:buSzPct val="100000"/>
              <a:buNone/>
            </a:pPr>
            <a:endParaRPr lang="en-GB" dirty="0"/>
          </a:p>
          <a:p>
            <a:pPr>
              <a:buSzPct val="100000"/>
            </a:pPr>
            <a:r>
              <a:rPr lang="en-GB" b="1" dirty="0"/>
              <a:t>Detoxification impaired </a:t>
            </a:r>
            <a:br>
              <a:rPr lang="en-GB" b="1" dirty="0"/>
            </a:b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GSTM3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CYP1A1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CYP1B1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NQO1</a:t>
            </a:r>
            <a:r>
              <a:rPr lang="en-GB" dirty="0"/>
              <a:t>)</a:t>
            </a:r>
          </a:p>
          <a:p>
            <a:pPr>
              <a:buSzPct val="100000"/>
            </a:pPr>
            <a:r>
              <a:rPr lang="en-GB" b="1" dirty="0"/>
              <a:t>Chronic inflammation </a:t>
            </a:r>
            <a:br>
              <a:rPr lang="en-GB" b="1" dirty="0"/>
            </a:br>
            <a:r>
              <a:rPr lang="en-GB" dirty="0"/>
              <a:t>(</a:t>
            </a:r>
            <a:r>
              <a:rPr lang="en-GB" dirty="0">
                <a:solidFill>
                  <a:srgbClr val="00B050"/>
                </a:solidFill>
              </a:rPr>
              <a:t>IL6ST</a:t>
            </a:r>
            <a:r>
              <a:rPr lang="en-GB" dirty="0"/>
              <a:t>, </a:t>
            </a:r>
            <a:r>
              <a:rPr lang="en-GB" dirty="0">
                <a:solidFill>
                  <a:srgbClr val="00B050"/>
                </a:solidFill>
              </a:rPr>
              <a:t>CCL18</a:t>
            </a:r>
            <a:r>
              <a:rPr lang="en-GB" dirty="0"/>
              <a:t>,  </a:t>
            </a:r>
            <a:r>
              <a:rPr lang="en-GB" dirty="0">
                <a:solidFill>
                  <a:srgbClr val="00B050"/>
                </a:solidFill>
              </a:rPr>
              <a:t>LEPR</a:t>
            </a:r>
            <a:r>
              <a:rPr lang="en-GB" dirty="0"/>
              <a:t>)</a:t>
            </a:r>
            <a:endParaRPr lang="en-GB" b="1" dirty="0"/>
          </a:p>
          <a:p>
            <a:pPr>
              <a:buSzPct val="100000"/>
            </a:pPr>
            <a:r>
              <a:rPr lang="en-GB" b="1" dirty="0"/>
              <a:t>T-cell recruitment</a:t>
            </a:r>
            <a:br>
              <a:rPr lang="en-GB" b="1" dirty="0"/>
            </a:b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CCL5</a:t>
            </a:r>
            <a:r>
              <a:rPr lang="en-GB" dirty="0"/>
              <a:t>)</a:t>
            </a:r>
            <a:endParaRPr lang="en-GB" b="1" dirty="0"/>
          </a:p>
          <a:p>
            <a:pPr>
              <a:buSzPct val="100000"/>
            </a:pPr>
            <a:r>
              <a:rPr lang="en-GB" b="1" dirty="0"/>
              <a:t>Epithelial remodelling </a:t>
            </a:r>
            <a:br>
              <a:rPr lang="en-GB" b="1" dirty="0"/>
            </a:br>
            <a:r>
              <a:rPr lang="en-GB" dirty="0"/>
              <a:t>(</a:t>
            </a:r>
            <a:r>
              <a:rPr lang="en-GB" b="1" dirty="0">
                <a:solidFill>
                  <a:srgbClr val="00B050"/>
                </a:solidFill>
              </a:rPr>
              <a:t>CDH1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BMP7</a:t>
            </a:r>
            <a:r>
              <a:rPr lang="en-GB" dirty="0"/>
              <a:t>)</a:t>
            </a:r>
            <a:endParaRPr lang="en-GB" b="1" dirty="0"/>
          </a:p>
          <a:p>
            <a:pPr>
              <a:buSzPct val="100000"/>
            </a:pPr>
            <a:r>
              <a:rPr lang="en-GB" b="1" dirty="0"/>
              <a:t>Pro-cancerous signaling </a:t>
            </a:r>
            <a:r>
              <a:rPr lang="en-GB" dirty="0"/>
              <a:t>(</a:t>
            </a:r>
            <a:r>
              <a:rPr lang="en-GB" dirty="0">
                <a:solidFill>
                  <a:srgbClr val="00B050"/>
                </a:solidFill>
              </a:rPr>
              <a:t>IL6ST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CYP1B1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CPY1A1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NQO1</a:t>
            </a:r>
            <a:r>
              <a:rPr lang="en-GB" dirty="0"/>
              <a:t>)</a:t>
            </a:r>
          </a:p>
          <a:p>
            <a:pPr marL="203195" indent="0">
              <a:buSzPct val="100000"/>
              <a:buFont typeface="Karla"/>
              <a:buNone/>
            </a:pPr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EB5E425-45F9-A7AA-E2AA-074AF07E5AFC}"/>
              </a:ext>
            </a:extLst>
          </p:cNvPr>
          <p:cNvSpPr/>
          <p:nvPr/>
        </p:nvSpPr>
        <p:spPr>
          <a:xfrm rot="2213081">
            <a:off x="7461355" y="3357634"/>
            <a:ext cx="512064" cy="963168"/>
          </a:xfrm>
          <a:prstGeom prst="downArrow">
            <a:avLst/>
          </a:prstGeom>
          <a:solidFill>
            <a:srgbClr val="00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053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BAFCE-69A4-6B36-D42A-8E2C2A17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4054BE-E89C-ABF3-1896-E4191247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472" y="3323850"/>
            <a:ext cx="1276528" cy="2833881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D412755-4233-1D87-9363-6F82573909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71059"/>
              </p:ext>
            </p:extLst>
          </p:nvPr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2804018" imgH="868350" progId="Acrobat.Document.DC">
                  <p:embed/>
                </p:oleObj>
              </mc:Choice>
              <mc:Fallback>
                <p:oleObj name="Acrobat Document" r:id="rId3" imgW="2804018" imgH="868350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5648DE4-11B6-62FD-2890-2A166F64B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A0EF21A3-311F-0CB5-C182-45DD91F3C8DA}"/>
              </a:ext>
            </a:extLst>
          </p:cNvPr>
          <p:cNvSpPr txBox="1">
            <a:spLocks/>
          </p:cNvSpPr>
          <p:nvPr/>
        </p:nvSpPr>
        <p:spPr>
          <a:xfrm>
            <a:off x="1141886" y="364902"/>
            <a:ext cx="10290000" cy="131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it-IT" sz="3600" b="1" dirty="0" err="1">
                <a:solidFill>
                  <a:schemeClr val="bg2"/>
                </a:solidFill>
              </a:rPr>
              <a:t>Functional</a:t>
            </a:r>
            <a:r>
              <a:rPr lang="it-IT" sz="3600" b="1" dirty="0">
                <a:solidFill>
                  <a:schemeClr val="bg2"/>
                </a:solidFill>
              </a:rPr>
              <a:t> Enrichment Links Gene Signatures to Smoking-</a:t>
            </a:r>
            <a:r>
              <a:rPr lang="it-IT" sz="3600" b="1" dirty="0" err="1">
                <a:solidFill>
                  <a:schemeClr val="bg2"/>
                </a:solidFill>
              </a:rPr>
              <a:t>Related</a:t>
            </a:r>
            <a:r>
              <a:rPr lang="it-IT" sz="3600" b="1" dirty="0">
                <a:solidFill>
                  <a:schemeClr val="bg2"/>
                </a:solidFill>
              </a:rPr>
              <a:t> Pathways (STRING)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137AF7C-7824-E545-4473-3251A758E432}"/>
              </a:ext>
            </a:extLst>
          </p:cNvPr>
          <p:cNvSpPr txBox="1">
            <a:spLocks/>
          </p:cNvSpPr>
          <p:nvPr/>
        </p:nvSpPr>
        <p:spPr>
          <a:xfrm>
            <a:off x="767904" y="1838177"/>
            <a:ext cx="3959774" cy="444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1219170" marR="0" lvl="1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828754" marR="0" lvl="2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2438339" marR="0" lvl="3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3047924" marR="0" lvl="4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3657509" marR="0" lvl="5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4267093" marR="0" lvl="6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4876678" marR="0" lvl="7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5486263" marR="0" lvl="8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just">
              <a:buSzPct val="100000"/>
            </a:pPr>
            <a:r>
              <a:rPr lang="en-US" dirty="0"/>
              <a:t>LASSO data</a:t>
            </a:r>
          </a:p>
          <a:p>
            <a:pPr algn="just">
              <a:buSzPct val="100000"/>
            </a:pPr>
            <a:r>
              <a:rPr lang="en-US" b="1" dirty="0"/>
              <a:t>STRING</a:t>
            </a:r>
          </a:p>
          <a:p>
            <a:pPr marL="203195" indent="0" algn="just">
              <a:buSzPct val="100000"/>
              <a:buNone/>
            </a:pPr>
            <a:endParaRPr lang="en-GB" dirty="0"/>
          </a:p>
          <a:p>
            <a:pPr marL="203195" indent="0" algn="just">
              <a:buSzPct val="100000"/>
              <a:buNone/>
            </a:pPr>
            <a:r>
              <a:rPr lang="en-GB" dirty="0"/>
              <a:t>Protein-protein (PPI) interaction network revealed 4 clusters:</a:t>
            </a:r>
          </a:p>
          <a:p>
            <a:pPr marL="203195" indent="0" algn="just">
              <a:buSzPct val="100000"/>
              <a:buNone/>
            </a:pPr>
            <a:endParaRPr lang="en-GB" dirty="0"/>
          </a:p>
          <a:p>
            <a:pPr>
              <a:buSzPct val="100000"/>
            </a:pPr>
            <a:r>
              <a:rPr lang="en-GB" b="1" dirty="0">
                <a:solidFill>
                  <a:srgbClr val="BF5959"/>
                </a:solidFill>
              </a:rPr>
              <a:t>Tissue damage, inflammation, remodelling </a:t>
            </a:r>
            <a:r>
              <a:rPr lang="en-GB" dirty="0"/>
              <a:t>(MUC1, KRT10, FLG, LOR, CCL5, CLL18, SOX9, ecc…) </a:t>
            </a:r>
          </a:p>
          <a:p>
            <a:pPr>
              <a:buSzPct val="100000"/>
            </a:pPr>
            <a:r>
              <a:rPr lang="en-GB" b="1" dirty="0">
                <a:solidFill>
                  <a:srgbClr val="95A456"/>
                </a:solidFill>
              </a:rPr>
              <a:t>Detoxification and carcinogen metabolism</a:t>
            </a:r>
            <a:br>
              <a:rPr lang="en-GB" b="1" dirty="0"/>
            </a:br>
            <a:r>
              <a:rPr lang="en-GB" dirty="0"/>
              <a:t>(GST, CYP, UGT, NQO1)</a:t>
            </a:r>
          </a:p>
          <a:p>
            <a:pPr>
              <a:buSzPct val="100000"/>
            </a:pPr>
            <a:r>
              <a:rPr lang="en-GB" b="1" dirty="0">
                <a:solidFill>
                  <a:srgbClr val="60A37A"/>
                </a:solidFill>
              </a:rPr>
              <a:t>Core inflammatory signaling</a:t>
            </a:r>
            <a:br>
              <a:rPr lang="en-GB" b="1" dirty="0"/>
            </a:br>
            <a:r>
              <a:rPr lang="en-GB" dirty="0"/>
              <a:t>(IL6ST, LEPR)</a:t>
            </a:r>
            <a:endParaRPr lang="en-GB" b="1" dirty="0"/>
          </a:p>
          <a:p>
            <a:pPr>
              <a:buSzPct val="100000"/>
            </a:pPr>
            <a:r>
              <a:rPr lang="en-GB" b="1" dirty="0">
                <a:solidFill>
                  <a:srgbClr val="7C95BA"/>
                </a:solidFill>
              </a:rPr>
              <a:t>Neutrophil-mediated inflammation </a:t>
            </a:r>
            <a:r>
              <a:rPr lang="en-GB" dirty="0"/>
              <a:t>(IL6ST, CYP1B1, CPY1A1, NQO1)</a:t>
            </a:r>
          </a:p>
          <a:p>
            <a:pPr marL="203195" indent="0">
              <a:buSzPct val="100000"/>
              <a:buFont typeface="Karla"/>
              <a:buNone/>
            </a:pPr>
            <a:endParaRPr lang="en-US" dirty="0"/>
          </a:p>
        </p:txBody>
      </p:sp>
      <p:pic>
        <p:nvPicPr>
          <p:cNvPr id="17" name="Picture 16" descr="A diagram of a network&#10;&#10;AI-generated content may be incorrect.">
            <a:extLst>
              <a:ext uri="{FF2B5EF4-FFF2-40B4-BE49-F238E27FC236}">
                <a16:creationId xmlns:a16="http://schemas.microsoft.com/office/drawing/2014/main" id="{FEBD992D-074B-2013-48F3-2BBD00D1D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23" y="1723011"/>
            <a:ext cx="6814281" cy="50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1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0EC3B-1120-EB90-0E24-CCEDBF942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749CBF-4CAD-A734-4F87-993969AE8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886" y="1383699"/>
            <a:ext cx="9749634" cy="4883899"/>
          </a:xfrm>
        </p:spPr>
        <p:txBody>
          <a:bodyPr/>
          <a:lstStyle/>
          <a:p>
            <a:r>
              <a:rPr lang="en-GB" b="1" dirty="0"/>
              <a:t>Dimensionality reduction</a:t>
            </a:r>
            <a:r>
              <a:rPr lang="en-GB" dirty="0"/>
              <a:t> techniques (PCA, k-means, hierarchical clustering) demonstrated a </a:t>
            </a:r>
            <a:r>
              <a:rPr lang="en-GB" b="1" dirty="0"/>
              <a:t>clear separation</a:t>
            </a:r>
            <a:r>
              <a:rPr lang="en-GB" dirty="0"/>
              <a:t> between smokers and never-smokers based on transcriptomic profiles.</a:t>
            </a:r>
          </a:p>
          <a:p>
            <a:endParaRPr lang="en-GB" dirty="0"/>
          </a:p>
          <a:p>
            <a:endParaRPr lang="it-IT" dirty="0"/>
          </a:p>
          <a:p>
            <a:r>
              <a:rPr lang="en-GB" b="1" dirty="0"/>
              <a:t>Supervised classifiers</a:t>
            </a:r>
            <a:r>
              <a:rPr lang="en-GB" dirty="0"/>
              <a:t> (Random Forest, LDA, LASSO) showed </a:t>
            </a:r>
            <a:r>
              <a:rPr lang="en-GB" b="1" dirty="0"/>
              <a:t>high predictive accuracy</a:t>
            </a:r>
            <a:r>
              <a:rPr lang="en-GB" dirty="0"/>
              <a:t>, with AUC values reaching </a:t>
            </a:r>
            <a:r>
              <a:rPr lang="en-GB" b="1" dirty="0"/>
              <a:t>up to 0.97</a:t>
            </a:r>
            <a:r>
              <a:rPr lang="en-GB" dirty="0"/>
              <a:t>, confirming the </a:t>
            </a:r>
            <a:r>
              <a:rPr lang="en-GB" b="1" dirty="0"/>
              <a:t>robustness of gene expression signatures</a:t>
            </a:r>
            <a:r>
              <a:rPr lang="en-GB" dirty="0"/>
              <a:t> for classifying smoking status.</a:t>
            </a:r>
          </a:p>
          <a:p>
            <a:endParaRPr lang="en-GB" dirty="0"/>
          </a:p>
          <a:p>
            <a:r>
              <a:rPr lang="en-GB" b="1" dirty="0"/>
              <a:t>Enrichment and network-based analyses</a:t>
            </a:r>
            <a:r>
              <a:rPr lang="en-GB" dirty="0"/>
              <a:t> highlighted that smoking is associated with:</a:t>
            </a:r>
          </a:p>
          <a:p>
            <a:pPr lvl="1"/>
            <a:r>
              <a:rPr lang="en-GB" b="1" dirty="0"/>
              <a:t>Reduced detoxification and deoxidation</a:t>
            </a:r>
            <a:r>
              <a:rPr lang="en-GB" dirty="0"/>
              <a:t> capacity</a:t>
            </a:r>
          </a:p>
          <a:p>
            <a:pPr lvl="1"/>
            <a:r>
              <a:rPr lang="en-GB" b="1" dirty="0"/>
              <a:t>Immune suppression</a:t>
            </a:r>
            <a:endParaRPr lang="en-GB" dirty="0"/>
          </a:p>
          <a:p>
            <a:pPr lvl="1"/>
            <a:r>
              <a:rPr lang="en-GB" b="1" dirty="0"/>
              <a:t>Chronic inflammation</a:t>
            </a:r>
            <a:endParaRPr lang="en-GB" dirty="0"/>
          </a:p>
          <a:p>
            <a:pPr lvl="1"/>
            <a:r>
              <a:rPr lang="en-GB" b="1" dirty="0"/>
              <a:t>Epithelial remodelling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These alterations collectively suggest an </a:t>
            </a:r>
            <a:r>
              <a:rPr lang="en-GB" b="1" dirty="0"/>
              <a:t>increased cancer risk</a:t>
            </a:r>
            <a:r>
              <a:rPr lang="en-GB" dirty="0"/>
              <a:t> in chronic smokers due to disrupted protective and regulatory mechanisms.</a:t>
            </a:r>
            <a:endParaRPr lang="it-IT" dirty="0"/>
          </a:p>
          <a:p>
            <a:endParaRPr lang="it-IT" dirty="0"/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it-IT" dirty="0"/>
          </a:p>
          <a:p>
            <a:pPr algn="just"/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7F7101F-3A11-C190-41FB-170A01B491BB}"/>
              </a:ext>
            </a:extLst>
          </p:cNvPr>
          <p:cNvSpPr txBox="1">
            <a:spLocks/>
          </p:cNvSpPr>
          <p:nvPr/>
        </p:nvSpPr>
        <p:spPr>
          <a:xfrm>
            <a:off x="1141886" y="458075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just"/>
            <a:r>
              <a:rPr lang="en-GB" sz="4000" b="1" dirty="0">
                <a:solidFill>
                  <a:schemeClr val="bg2"/>
                </a:solidFill>
              </a:rPr>
              <a:t>CONCLUSION</a:t>
            </a:r>
            <a:endParaRPr lang="en-US" sz="4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B150E4F-4238-7D31-257F-D3A5C5BCE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71059"/>
              </p:ext>
            </p:extLst>
          </p:nvPr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804018" imgH="868350" progId="Acrobat.Document.DC">
                  <p:embed/>
                </p:oleObj>
              </mc:Choice>
              <mc:Fallback>
                <p:oleObj name="Acrobat Document" r:id="rId2" imgW="2804018" imgH="868350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5648DE4-11B6-62FD-2890-2A166F64B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664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96FB4-B7ED-AEF4-71A6-3FCDB3C0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9AF2B-243A-5426-635C-73DB3D733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090" y="2564709"/>
            <a:ext cx="7191820" cy="2122125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bg2"/>
                </a:solidFill>
              </a:rPr>
              <a:t>Thank you</a:t>
            </a:r>
            <a:br>
              <a:rPr lang="en-US" sz="6000" b="1" dirty="0">
                <a:solidFill>
                  <a:schemeClr val="bg2"/>
                </a:solidFill>
              </a:rPr>
            </a:br>
            <a:r>
              <a:rPr lang="en-US" sz="6000" b="1" dirty="0">
                <a:solidFill>
                  <a:schemeClr val="bg2"/>
                </a:solidFill>
              </a:rPr>
              <a:t>for the attention</a:t>
            </a:r>
            <a:endParaRPr lang="it-IT" sz="6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8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2199F-A453-D780-3597-3B4FC65E7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FF8D632F-A60D-6458-0AB0-0307FDC90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2" y="229247"/>
            <a:ext cx="10348136" cy="639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572F972-D975-7980-2455-7FCF4411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7" y="152221"/>
            <a:ext cx="10865845" cy="67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50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0B10C-5DF1-CAE9-0036-865A36FDD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0AB8B4F6-D4A0-D1CA-016E-26DD8D8A4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88" y="91261"/>
            <a:ext cx="10964623" cy="67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6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B56F4-B740-769F-CBEC-BDF61BB6A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5882314E-37CC-D22B-67FC-7F5AB47C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4320"/>
            <a:ext cx="1066799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6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908A-DFE3-9D4B-398C-F82889083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8D85AA24-DC70-75FA-E9EC-346F94A3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1" y="258990"/>
            <a:ext cx="10273178" cy="63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9794-5FC9-45B4-0B3D-80282E58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F8C57DD6-45E7-7427-926E-90A3C50A3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0"/>
            <a:ext cx="11112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1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133B7-6F40-270C-60F4-90D4D593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58C176-6AE7-FC8E-501D-E4DBCE61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20" y="3176552"/>
            <a:ext cx="600159" cy="504895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F9085364-0478-D601-2D07-9CBE1B8E1C43}"/>
              </a:ext>
            </a:extLst>
          </p:cNvPr>
          <p:cNvSpPr txBox="1">
            <a:spLocks/>
          </p:cNvSpPr>
          <p:nvPr/>
        </p:nvSpPr>
        <p:spPr>
          <a:xfrm>
            <a:off x="1141886" y="458075"/>
            <a:ext cx="792109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just"/>
            <a:r>
              <a:rPr lang="en-US" sz="4000" b="1" dirty="0">
                <a:solidFill>
                  <a:schemeClr val="bg2"/>
                </a:solidFill>
              </a:rPr>
              <a:t>Dataset and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C18C-9106-FA79-22FF-90F4AC1D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601" y="1545707"/>
            <a:ext cx="4807247" cy="4555200"/>
          </a:xfrm>
        </p:spPr>
        <p:txBody>
          <a:bodyPr/>
          <a:lstStyle/>
          <a:p>
            <a:pPr marL="203195" indent="0">
              <a:buNone/>
            </a:pPr>
            <a:r>
              <a:rPr lang="it-IT" b="1" dirty="0">
                <a:solidFill>
                  <a:schemeClr val="bg2"/>
                </a:solidFill>
              </a:rPr>
              <a:t>Dataset</a:t>
            </a:r>
          </a:p>
          <a:p>
            <a:r>
              <a:rPr lang="it-IT" dirty="0"/>
              <a:t>GSE17913: microarray data of </a:t>
            </a:r>
            <a:r>
              <a:rPr lang="it-IT" dirty="0" err="1"/>
              <a:t>buccal</a:t>
            </a:r>
            <a:r>
              <a:rPr lang="it-IT" dirty="0"/>
              <a:t> mucosa</a:t>
            </a:r>
          </a:p>
          <a:p>
            <a:r>
              <a:rPr lang="it-IT" dirty="0"/>
              <a:t>39</a:t>
            </a:r>
            <a:r>
              <a:rPr lang="it-IT" b="1" dirty="0"/>
              <a:t> </a:t>
            </a:r>
            <a:r>
              <a:rPr lang="it-IT" b="1" dirty="0" err="1"/>
              <a:t>Never-smoker</a:t>
            </a:r>
            <a:r>
              <a:rPr lang="it-IT" dirty="0"/>
              <a:t> and 40 </a:t>
            </a:r>
            <a:r>
              <a:rPr lang="it-IT" b="1" dirty="0" err="1"/>
              <a:t>smoker</a:t>
            </a:r>
            <a:endParaRPr lang="it-IT" b="1" dirty="0"/>
          </a:p>
          <a:p>
            <a:r>
              <a:rPr lang="it-IT" b="1" dirty="0">
                <a:solidFill>
                  <a:srgbClr val="FF0000"/>
                </a:solidFill>
              </a:rPr>
              <a:t>54675 </a:t>
            </a:r>
            <a:r>
              <a:rPr lang="it-IT" b="1" dirty="0">
                <a:solidFill>
                  <a:schemeClr val="tx1"/>
                </a:solidFill>
              </a:rPr>
              <a:t>genes</a:t>
            </a:r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pPr marL="203195" indent="0">
              <a:buNone/>
            </a:pPr>
            <a:r>
              <a:rPr lang="it-IT" b="1" dirty="0">
                <a:solidFill>
                  <a:schemeClr val="bg2"/>
                </a:solidFill>
              </a:rPr>
              <a:t>Feature selection</a:t>
            </a:r>
          </a:p>
          <a:p>
            <a:r>
              <a:rPr lang="it-IT" dirty="0"/>
              <a:t>Variance-</a:t>
            </a:r>
            <a:r>
              <a:rPr lang="it-IT" dirty="0" err="1"/>
              <a:t>based</a:t>
            </a:r>
            <a:r>
              <a:rPr lang="it-IT" dirty="0"/>
              <a:t> filtering</a:t>
            </a:r>
          </a:p>
          <a:p>
            <a:r>
              <a:rPr lang="it-IT" dirty="0"/>
              <a:t>T-test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classes (p&lt;0.1)</a:t>
            </a:r>
          </a:p>
          <a:p>
            <a:r>
              <a:rPr lang="it-IT" b="1" dirty="0">
                <a:solidFill>
                  <a:srgbClr val="00B050"/>
                </a:solidFill>
              </a:rPr>
              <a:t>803</a:t>
            </a:r>
            <a:r>
              <a:rPr lang="it-IT" dirty="0"/>
              <a:t> genes</a:t>
            </a:r>
          </a:p>
          <a:p>
            <a:pPr marL="203195" indent="0">
              <a:buNone/>
            </a:pPr>
            <a:endParaRPr lang="it-IT" dirty="0"/>
          </a:p>
          <a:p>
            <a:pPr marL="203195" indent="0">
              <a:buNone/>
            </a:pPr>
            <a:endParaRPr lang="it-IT" dirty="0"/>
          </a:p>
          <a:p>
            <a:endParaRPr lang="it-IT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AD5C17A-3CD8-0D7F-7267-203C88EDE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71059"/>
              </p:ext>
            </p:extLst>
          </p:nvPr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2804018" imgH="868350" progId="Acrobat.Document.DC">
                  <p:embed/>
                </p:oleObj>
              </mc:Choice>
              <mc:Fallback>
                <p:oleObj name="Acrobat Document" r:id="rId4" imgW="2804018" imgH="868350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5648DE4-11B6-62FD-2890-2A166F64B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10">
            <a:extLst>
              <a:ext uri="{FF2B5EF4-FFF2-40B4-BE49-F238E27FC236}">
                <a16:creationId xmlns:a16="http://schemas.microsoft.com/office/drawing/2014/main" id="{F9EF6787-34B0-DA6F-5FC6-18A00E7B3B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78741A-DDEF-1550-CFFB-33A40659746A}"/>
              </a:ext>
            </a:extLst>
          </p:cNvPr>
          <p:cNvGrpSpPr/>
          <p:nvPr/>
        </p:nvGrpSpPr>
        <p:grpSpPr>
          <a:xfrm>
            <a:off x="906466" y="2694321"/>
            <a:ext cx="2648917" cy="2014068"/>
            <a:chOff x="8855986" y="787250"/>
            <a:chExt cx="2791202" cy="2150132"/>
          </a:xfrm>
        </p:grpSpPr>
        <p:pic>
          <p:nvPicPr>
            <p:cNvPr id="15" name="Picture 2" descr="Cigarettes Icon&quot; Immagini - Sfoglia 69 foto, vettoriali e video Stock |  Adobe Stock">
              <a:extLst>
                <a:ext uri="{FF2B5EF4-FFF2-40B4-BE49-F238E27FC236}">
                  <a16:creationId xmlns:a16="http://schemas.microsoft.com/office/drawing/2014/main" id="{1BEFBD20-E698-5EE2-900D-B704779D9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986" y="1063682"/>
              <a:ext cx="2791202" cy="129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red circle with a cross&#10;&#10;AI-generated content may be incorrect.">
              <a:extLst>
                <a:ext uri="{FF2B5EF4-FFF2-40B4-BE49-F238E27FC236}">
                  <a16:creationId xmlns:a16="http://schemas.microsoft.com/office/drawing/2014/main" id="{B17B76BF-7A6E-9CBE-B888-A370674B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942" y="787250"/>
              <a:ext cx="2150132" cy="2150132"/>
            </a:xfrm>
            <a:prstGeom prst="rect">
              <a:avLst/>
            </a:prstGeom>
          </p:spPr>
        </p:pic>
      </p:grpSp>
      <p:pic>
        <p:nvPicPr>
          <p:cNvPr id="1026" name="Picture 2" descr="Cigarettes Icon&quot; Immagini - Sfoglia 69 foto, vettoriali e video Stock |  Adobe Stock">
            <a:extLst>
              <a:ext uri="{FF2B5EF4-FFF2-40B4-BE49-F238E27FC236}">
                <a16:creationId xmlns:a16="http://schemas.microsoft.com/office/drawing/2014/main" id="{732DB896-A2B1-E1DE-72F2-2CE9CC175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4" r="18707"/>
          <a:stretch>
            <a:fillRect/>
          </a:stretch>
        </p:blipFill>
        <p:spPr bwMode="auto">
          <a:xfrm flipH="1">
            <a:off x="3108920" y="2990278"/>
            <a:ext cx="1568497" cy="11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FB3BF46-EE04-1DE5-4F84-82D2A7C01309}"/>
              </a:ext>
            </a:extLst>
          </p:cNvPr>
          <p:cNvGrpSpPr/>
          <p:nvPr/>
        </p:nvGrpSpPr>
        <p:grpSpPr>
          <a:xfrm>
            <a:off x="5224600" y="1519399"/>
            <a:ext cx="6967400" cy="4286812"/>
            <a:chOff x="5221589" y="1538041"/>
            <a:chExt cx="6967400" cy="4286812"/>
          </a:xfrm>
        </p:grpSpPr>
        <p:pic>
          <p:nvPicPr>
            <p:cNvPr id="21" name="Picture 20" descr="A graph of a gene expression&#10;&#10;AI-generated content may be incorrect.">
              <a:extLst>
                <a:ext uri="{FF2B5EF4-FFF2-40B4-BE49-F238E27FC236}">
                  <a16:creationId xmlns:a16="http://schemas.microsoft.com/office/drawing/2014/main" id="{B7D9448A-4291-8942-BF2A-664F7E373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766" y="1538041"/>
              <a:ext cx="6946223" cy="428681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BF0BBE-BCDA-7BA0-93C8-39C4A270B07F}"/>
                </a:ext>
              </a:extLst>
            </p:cNvPr>
            <p:cNvSpPr/>
            <p:nvPr/>
          </p:nvSpPr>
          <p:spPr>
            <a:xfrm>
              <a:off x="5221589" y="1717849"/>
              <a:ext cx="6811915" cy="40123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84E81C-98DE-F20E-450B-88EB1DE003F3}"/>
              </a:ext>
            </a:extLst>
          </p:cNvPr>
          <p:cNvGrpSpPr/>
          <p:nvPr/>
        </p:nvGrpSpPr>
        <p:grpSpPr>
          <a:xfrm>
            <a:off x="5225095" y="1508634"/>
            <a:ext cx="6962535" cy="4286813"/>
            <a:chOff x="5221590" y="1550566"/>
            <a:chExt cx="6962535" cy="4286813"/>
          </a:xfrm>
        </p:grpSpPr>
        <p:pic>
          <p:nvPicPr>
            <p:cNvPr id="7" name="Picture 6" descr="A graph of a gene expression&#10;&#10;AI-generated content may be incorrect.">
              <a:extLst>
                <a:ext uri="{FF2B5EF4-FFF2-40B4-BE49-F238E27FC236}">
                  <a16:creationId xmlns:a16="http://schemas.microsoft.com/office/drawing/2014/main" id="{7B372341-9371-51BA-416C-DE91156A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902" y="1550566"/>
              <a:ext cx="6946223" cy="428681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5C6E7D-2D3D-AEE0-8097-205FD222EACB}"/>
                </a:ext>
              </a:extLst>
            </p:cNvPr>
            <p:cNvSpPr/>
            <p:nvPr/>
          </p:nvSpPr>
          <p:spPr>
            <a:xfrm>
              <a:off x="5221590" y="1738203"/>
              <a:ext cx="6811915" cy="401239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73533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D1905-C327-66D1-BBCF-01F933798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AI-generated content may be incorrect.">
            <a:extLst>
              <a:ext uri="{FF2B5EF4-FFF2-40B4-BE49-F238E27FC236}">
                <a16:creationId xmlns:a16="http://schemas.microsoft.com/office/drawing/2014/main" id="{D96EEE1C-0C9A-B147-765C-97D1FA8E6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5" y="-267093"/>
            <a:ext cx="11545289" cy="71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2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DC6E1-6252-7327-9B97-9924B851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561526E2-27CB-6164-87A2-71C2E3BD3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0"/>
            <a:ext cx="11112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4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6E4B8-ACDA-00D0-6168-E2AFD77DA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luster&#10;&#10;AI-generated content may be incorrect.">
            <a:extLst>
              <a:ext uri="{FF2B5EF4-FFF2-40B4-BE49-F238E27FC236}">
                <a16:creationId xmlns:a16="http://schemas.microsoft.com/office/drawing/2014/main" id="{F71163B8-2538-B21A-CE95-AA2AFA13F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0974"/>
            <a:ext cx="10972800" cy="677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1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0E8E1C-4453-3656-DB1D-C85AFF0D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7"/>
          <a:stretch>
            <a:fillRect/>
          </a:stretch>
        </p:blipFill>
        <p:spPr>
          <a:xfrm>
            <a:off x="1441641" y="180536"/>
            <a:ext cx="8977330" cy="64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D2A3C-9B05-17E6-B5DD-D475482E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dots&#10;&#10;AI-generated content may be incorrect.">
            <a:extLst>
              <a:ext uri="{FF2B5EF4-FFF2-40B4-BE49-F238E27FC236}">
                <a16:creationId xmlns:a16="http://schemas.microsoft.com/office/drawing/2014/main" id="{368A26F2-119B-BBE1-B75C-348F728E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1" y="243661"/>
            <a:ext cx="10717678" cy="66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3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EF368-E445-44C2-6361-DA3D8FC1E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CC3A0EB4-CE31-6C70-BB38-3100216E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1" y="-259170"/>
            <a:ext cx="11952401" cy="73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0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8D95A-0420-F050-8ECF-4CFECAC5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07F6B750-095D-EBD2-81E6-EFEF56E48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81" y="91350"/>
            <a:ext cx="10816456" cy="667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75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FA42E-934C-6591-F65C-D6281E5E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luster&#10;&#10;AI-generated content may be incorrect.">
            <a:extLst>
              <a:ext uri="{FF2B5EF4-FFF2-40B4-BE49-F238E27FC236}">
                <a16:creationId xmlns:a16="http://schemas.microsoft.com/office/drawing/2014/main" id="{0540BFB9-D82C-FDF7-0EEB-90201F174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0" y="0"/>
            <a:ext cx="10618900" cy="65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2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75521-23CF-C3B9-9250-16649D1CE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C3ECF3B8-AEFD-6F6A-C877-BEAD29CC1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79"/>
            <a:ext cx="12192000" cy="681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4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196C-6401-AD8E-F231-B8D029EB7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38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C2D08-DF16-6243-A2B2-114A6D818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A42B51-1125-7BC9-D67C-8363B1B66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2241" y="1603475"/>
            <a:ext cx="4550230" cy="463836"/>
          </a:xfrm>
        </p:spPr>
        <p:txBody>
          <a:bodyPr/>
          <a:lstStyle/>
          <a:p>
            <a:pPr algn="just"/>
            <a:r>
              <a:rPr lang="en-GB" b="1" dirty="0">
                <a:solidFill>
                  <a:srgbClr val="FF0000"/>
                </a:solidFill>
                <a:latin typeface="Karla" pitchFamily="2" charset="0"/>
              </a:rPr>
              <a:t>No observable patterns in the data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67D2450-DBC0-AC65-DAE7-23ADBC5CBC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2804018" imgH="868350" progId="Acrobat.Document.DC">
                  <p:embed/>
                </p:oleObj>
              </mc:Choice>
              <mc:Fallback>
                <p:oleObj name="Acrobat Document" r:id="rId3" imgW="2804018" imgH="868350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5648DE4-11B6-62FD-2890-2A166F64B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8B1B6386-FE44-A11F-B8AF-313EE2BF625E}"/>
              </a:ext>
            </a:extLst>
          </p:cNvPr>
          <p:cNvSpPr txBox="1">
            <a:spLocks/>
          </p:cNvSpPr>
          <p:nvPr/>
        </p:nvSpPr>
        <p:spPr>
          <a:xfrm>
            <a:off x="1141886" y="458075"/>
            <a:ext cx="992472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just"/>
            <a:r>
              <a:rPr lang="en-US" sz="4000" b="1" dirty="0">
                <a:solidFill>
                  <a:schemeClr val="bg2"/>
                </a:solidFill>
              </a:rPr>
              <a:t>PCA Reveals Smoking-Associated Variation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B144ED-F403-4ECE-EA68-631B72317AAA}"/>
              </a:ext>
            </a:extLst>
          </p:cNvPr>
          <p:cNvGrpSpPr/>
          <p:nvPr/>
        </p:nvGrpSpPr>
        <p:grpSpPr>
          <a:xfrm>
            <a:off x="6142970" y="2418930"/>
            <a:ext cx="5925783" cy="3591772"/>
            <a:chOff x="145833" y="2251033"/>
            <a:chExt cx="5925783" cy="3591772"/>
          </a:xfrm>
        </p:grpSpPr>
        <p:pic>
          <p:nvPicPr>
            <p:cNvPr id="5" name="Picture 4" descr="A graph of blue and orange dots&#10;&#10;AI-generated content may be incorrect.">
              <a:extLst>
                <a:ext uri="{FF2B5EF4-FFF2-40B4-BE49-F238E27FC236}">
                  <a16:creationId xmlns:a16="http://schemas.microsoft.com/office/drawing/2014/main" id="{8D866B4D-8DBA-10E6-C0E4-FFE7A4B20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8" y="2251033"/>
              <a:ext cx="5901397" cy="35917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C42D05-15C6-FFAB-EA9C-596846609411}"/>
                </a:ext>
              </a:extLst>
            </p:cNvPr>
            <p:cNvSpPr/>
            <p:nvPr/>
          </p:nvSpPr>
          <p:spPr>
            <a:xfrm>
              <a:off x="145833" y="2251033"/>
              <a:ext cx="5925783" cy="3591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91692D-C77D-001A-E715-2810E6D87BB8}"/>
              </a:ext>
            </a:extLst>
          </p:cNvPr>
          <p:cNvGrpSpPr/>
          <p:nvPr/>
        </p:nvGrpSpPr>
        <p:grpSpPr>
          <a:xfrm>
            <a:off x="123247" y="2418930"/>
            <a:ext cx="5866970" cy="3591772"/>
            <a:chOff x="6154812" y="2251033"/>
            <a:chExt cx="5866970" cy="3591772"/>
          </a:xfrm>
        </p:grpSpPr>
        <p:pic>
          <p:nvPicPr>
            <p:cNvPr id="4" name="Picture 3" descr="A diagram of a number of dots&#10;&#10;AI-generated content may be incorrect.">
              <a:extLst>
                <a:ext uri="{FF2B5EF4-FFF2-40B4-BE49-F238E27FC236}">
                  <a16:creationId xmlns:a16="http://schemas.microsoft.com/office/drawing/2014/main" id="{8B313CBC-31B6-4452-00A4-28E4A214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782" y="2251033"/>
              <a:ext cx="5820000" cy="359177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6BDA48-9FD3-DB88-22F8-030445646346}"/>
                </a:ext>
              </a:extLst>
            </p:cNvPr>
            <p:cNvSpPr/>
            <p:nvPr/>
          </p:nvSpPr>
          <p:spPr>
            <a:xfrm>
              <a:off x="6154812" y="2251033"/>
              <a:ext cx="5866970" cy="359177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F697C22-E626-E3E1-C2C5-CE86CFF3C016}"/>
              </a:ext>
            </a:extLst>
          </p:cNvPr>
          <p:cNvSpPr txBox="1">
            <a:spLocks/>
          </p:cNvSpPr>
          <p:nvPr/>
        </p:nvSpPr>
        <p:spPr>
          <a:xfrm>
            <a:off x="359663" y="1438502"/>
            <a:ext cx="5630554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1219170" marR="0" lvl="1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828754" marR="0" lvl="2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2438339" marR="0" lvl="3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3047924" marR="0" lvl="4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3657509" marR="0" lvl="5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4267093" marR="0" lvl="6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4876678" marR="0" lvl="7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5486263" marR="0" lvl="8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just"/>
            <a:r>
              <a:rPr lang="en-GB" b="1" dirty="0">
                <a:solidFill>
                  <a:srgbClr val="00B050"/>
                </a:solidFill>
                <a:latin typeface="Karla" pitchFamily="2" charset="0"/>
              </a:rPr>
              <a:t>PC1 &amp; PC2 accounts for 24.1 and 9.6 % of variance</a:t>
            </a:r>
          </a:p>
          <a:p>
            <a:pPr algn="just"/>
            <a:r>
              <a:rPr lang="en-GB" b="1" dirty="0">
                <a:solidFill>
                  <a:srgbClr val="00B050"/>
                </a:solidFill>
                <a:latin typeface="Karla" pitchFamily="2" charset="0"/>
              </a:rPr>
              <a:t>Majority of never-smoker  in PC1 &lt; 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56C6E8-1899-BEC0-DF8B-E76327A0FDA7}"/>
              </a:ext>
            </a:extLst>
          </p:cNvPr>
          <p:cNvCxnSpPr/>
          <p:nvPr/>
        </p:nvCxnSpPr>
        <p:spPr>
          <a:xfrm flipV="1">
            <a:off x="2762563" y="3064196"/>
            <a:ext cx="0" cy="211836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7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3492-F2ED-C870-3C33-680331B4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615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CA822-D640-990A-4E56-5F8CB2FE0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174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BB04-3EA0-F849-A6BB-43A318C4D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210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D8B94-4082-B8FA-80C3-6DD8D77F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4368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DD0BF-BD5F-0124-A96C-E13CEE755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836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EAE91-9113-2472-64EA-A151358FC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070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7534-E9C2-A062-CD33-D684544F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53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77A0-2442-492F-6CBC-F4330E858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831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761E0-EC22-E525-2D5E-ECE767017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739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81041-1E26-A5CB-178A-B2FC76FB4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38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962D0-D622-533F-2D36-0D630DCAE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520" y="1385240"/>
            <a:ext cx="3407640" cy="763600"/>
          </a:xfrm>
        </p:spPr>
        <p:txBody>
          <a:bodyPr/>
          <a:lstStyle/>
          <a:p>
            <a:pPr algn="just"/>
            <a:r>
              <a:rPr lang="en-GB" b="1" dirty="0" err="1">
                <a:solidFill>
                  <a:schemeClr val="bg2"/>
                </a:solidFill>
                <a:latin typeface="Karla" pitchFamily="2" charset="0"/>
              </a:rPr>
              <a:t>Kmeans</a:t>
            </a:r>
            <a:r>
              <a:rPr lang="en-GB" b="1" dirty="0">
                <a:solidFill>
                  <a:schemeClr val="tx1"/>
                </a:solidFill>
                <a:latin typeface="Karla" pitchFamily="2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Karla" pitchFamily="2" charset="0"/>
              </a:rPr>
              <a:t>k=2</a:t>
            </a:r>
          </a:p>
          <a:p>
            <a:pPr algn="just"/>
            <a:r>
              <a:rPr lang="en-GB" b="1" dirty="0">
                <a:solidFill>
                  <a:schemeClr val="tx1"/>
                </a:solidFill>
                <a:latin typeface="Karla" pitchFamily="2" charset="0"/>
              </a:rPr>
              <a:t>Ward  distance </a:t>
            </a:r>
            <a:r>
              <a:rPr lang="en-GB" b="1" dirty="0">
                <a:solidFill>
                  <a:schemeClr val="bg2"/>
                </a:solidFill>
                <a:latin typeface="Karla" pitchFamily="2" charset="0"/>
              </a:rPr>
              <a:t>HC</a:t>
            </a:r>
            <a:r>
              <a:rPr lang="en-GB" b="1" dirty="0">
                <a:solidFill>
                  <a:schemeClr val="tx1"/>
                </a:solidFill>
                <a:latin typeface="Karla" pitchFamily="2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Karla" pitchFamily="2" charset="0"/>
              </a:rPr>
              <a:t>k=4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5648DE4-11B6-62FD-2890-2A166F64B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335891"/>
              </p:ext>
            </p:extLst>
          </p:nvPr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2804018" imgH="868350" progId="Acrobat.Document.DC">
                  <p:embed/>
                </p:oleObj>
              </mc:Choice>
              <mc:Fallback>
                <p:oleObj name="Acrobat Document" r:id="rId3" imgW="2804018" imgH="86835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7CE64F-E8FE-3E11-3AAB-1A3CB78E32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F5C894BB-3C10-8B80-491A-07683A992C67}"/>
              </a:ext>
            </a:extLst>
          </p:cNvPr>
          <p:cNvSpPr txBox="1">
            <a:spLocks/>
          </p:cNvSpPr>
          <p:nvPr/>
        </p:nvSpPr>
        <p:spPr>
          <a:xfrm>
            <a:off x="293414" y="458075"/>
            <a:ext cx="1160517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it-IT" sz="3600" b="1" dirty="0" err="1">
                <a:solidFill>
                  <a:schemeClr val="bg2"/>
                </a:solidFill>
              </a:rPr>
              <a:t>Unsupervised</a:t>
            </a:r>
            <a:r>
              <a:rPr lang="it-IT" sz="3600" b="1" dirty="0">
                <a:solidFill>
                  <a:schemeClr val="bg2"/>
                </a:solidFill>
              </a:rPr>
              <a:t> Clustering </a:t>
            </a:r>
            <a:r>
              <a:rPr lang="it-IT" sz="3600" b="1" dirty="0" err="1">
                <a:solidFill>
                  <a:schemeClr val="bg2"/>
                </a:solidFill>
              </a:rPr>
              <a:t>Validates</a:t>
            </a:r>
            <a:r>
              <a:rPr lang="it-IT" sz="3600" b="1" dirty="0">
                <a:solidFill>
                  <a:schemeClr val="bg2"/>
                </a:solidFill>
              </a:rPr>
              <a:t> Class </a:t>
            </a:r>
            <a:r>
              <a:rPr lang="it-IT" sz="3600" b="1" dirty="0" err="1">
                <a:solidFill>
                  <a:schemeClr val="bg2"/>
                </a:solidFill>
              </a:rPr>
              <a:t>Separation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8" name="Picture 7" descr="A graph with many colored dots&#10;&#10;AI-generated content may be incorrect.">
            <a:extLst>
              <a:ext uri="{FF2B5EF4-FFF2-40B4-BE49-F238E27FC236}">
                <a16:creationId xmlns:a16="http://schemas.microsoft.com/office/drawing/2014/main" id="{B9BD1C38-DF81-5D13-744F-F1F4ABAAD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1" y="2494544"/>
            <a:ext cx="5745203" cy="35456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84BFFE-1634-6D01-9470-9ACD38651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41" y="1345494"/>
            <a:ext cx="461657" cy="1231085"/>
          </a:xfrm>
          <a:prstGeom prst="rect">
            <a:avLst/>
          </a:prstGeom>
        </p:spPr>
      </p:pic>
      <p:pic>
        <p:nvPicPr>
          <p:cNvPr id="24" name="Picture 23" descr="A diagram of a cluster&#10;&#10;AI-generated content may be incorrect.">
            <a:extLst>
              <a:ext uri="{FF2B5EF4-FFF2-40B4-BE49-F238E27FC236}">
                <a16:creationId xmlns:a16="http://schemas.microsoft.com/office/drawing/2014/main" id="{9A26380B-5979-EFF9-4B6A-E8BE7AE8B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57" y="2334494"/>
            <a:ext cx="6004543" cy="370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4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5992C-833D-F105-D6A0-7340C9E5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D96D3-11D9-2139-3A60-3C79AB448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6" y="323176"/>
            <a:ext cx="10290000" cy="763600"/>
          </a:xfrm>
        </p:spPr>
        <p:txBody>
          <a:bodyPr/>
          <a:lstStyle/>
          <a:p>
            <a:pPr algn="just"/>
            <a:r>
              <a:rPr lang="it-IT" sz="3400" b="1" dirty="0" err="1">
                <a:solidFill>
                  <a:schemeClr val="bg2"/>
                </a:solidFill>
              </a:rPr>
              <a:t>Supervised</a:t>
            </a:r>
            <a:r>
              <a:rPr lang="it-IT" sz="3400" b="1" dirty="0">
                <a:solidFill>
                  <a:schemeClr val="bg2"/>
                </a:solidFill>
              </a:rPr>
              <a:t> Models </a:t>
            </a:r>
            <a:r>
              <a:rPr lang="it-IT" sz="3400" b="1" dirty="0" err="1">
                <a:solidFill>
                  <a:schemeClr val="bg2"/>
                </a:solidFill>
              </a:rPr>
              <a:t>Achieve</a:t>
            </a:r>
            <a:r>
              <a:rPr lang="it-IT" sz="3400" b="1" dirty="0">
                <a:solidFill>
                  <a:schemeClr val="bg2"/>
                </a:solidFill>
              </a:rPr>
              <a:t> High </a:t>
            </a:r>
            <a:r>
              <a:rPr lang="it-IT" sz="3400" b="1" dirty="0" err="1">
                <a:solidFill>
                  <a:schemeClr val="bg2"/>
                </a:solidFill>
              </a:rPr>
              <a:t>Predictive</a:t>
            </a:r>
            <a:r>
              <a:rPr lang="it-IT" sz="3400" b="1" dirty="0">
                <a:solidFill>
                  <a:schemeClr val="bg2"/>
                </a:solidFill>
              </a:rPr>
              <a:t> Accuracy</a:t>
            </a:r>
            <a:endParaRPr lang="en-US" sz="3400" b="1" dirty="0">
              <a:solidFill>
                <a:schemeClr val="bg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50678D-B419-3353-FFBC-2078D7E80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879" y="1323115"/>
            <a:ext cx="6206081" cy="1315515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b="1" i="0" dirty="0">
                <a:solidFill>
                  <a:schemeClr val="bg2"/>
                </a:solidFill>
                <a:latin typeface="Karla" pitchFamily="2" charset="0"/>
                <a:cs typeface="Arial" panose="020B0604020202020204" pitchFamily="34" charset="0"/>
              </a:rPr>
              <a:t>LDA</a:t>
            </a:r>
            <a:r>
              <a:rPr lang="en-GB" b="0" i="0" dirty="0">
                <a:solidFill>
                  <a:srgbClr val="212121"/>
                </a:solidFill>
                <a:latin typeface="Karla" pitchFamily="2" charset="0"/>
                <a:cs typeface="Arial" panose="020B0604020202020204" pitchFamily="34" charset="0"/>
              </a:rPr>
              <a:t> </a:t>
            </a:r>
            <a:r>
              <a:rPr lang="en-GB" b="0" i="0" dirty="0">
                <a:solidFill>
                  <a:srgbClr val="212121"/>
                </a:solidFill>
                <a:latin typeface="Karla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solidFill>
                  <a:srgbClr val="212121"/>
                </a:solidFill>
                <a:latin typeface="Karla" pitchFamily="2" charset="0"/>
                <a:cs typeface="Arial" panose="020B0604020202020204" pitchFamily="34" charset="0"/>
              </a:rPr>
              <a:t>(non overlapping separation)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solidFill>
                  <a:schemeClr val="bg2"/>
                </a:solidFill>
                <a:latin typeface="Karla" pitchFamily="2" charset="0"/>
                <a:cs typeface="Arial" panose="020B0604020202020204" pitchFamily="34" charset="0"/>
              </a:rPr>
              <a:t>RF</a:t>
            </a:r>
            <a:r>
              <a:rPr lang="en-GB" dirty="0">
                <a:solidFill>
                  <a:srgbClr val="212121"/>
                </a:solidFill>
                <a:latin typeface="Karla" pitchFamily="2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212121"/>
                </a:solidFill>
                <a:latin typeface="Karla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rgbClr val="212121"/>
                </a:solidFill>
                <a:latin typeface="Karla" pitchFamily="2" charset="0"/>
                <a:cs typeface="Arial" panose="020B0604020202020204" pitchFamily="34" charset="0"/>
              </a:rPr>
              <a:t>(up-down regulation of genes) </a:t>
            </a:r>
            <a:r>
              <a:rPr lang="en-GB" dirty="0">
                <a:solidFill>
                  <a:srgbClr val="212121"/>
                </a:solidFill>
                <a:latin typeface="Karla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 top 100 list</a:t>
            </a:r>
            <a:endParaRPr lang="en-GB" dirty="0">
              <a:solidFill>
                <a:srgbClr val="212121"/>
              </a:solidFill>
              <a:latin typeface="Karla" pitchFamily="2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b="1" i="0" dirty="0">
                <a:solidFill>
                  <a:schemeClr val="bg2"/>
                </a:solidFill>
                <a:latin typeface="Karla" pitchFamily="2" charset="0"/>
                <a:cs typeface="Arial" panose="020B0604020202020204" pitchFamily="34" charset="0"/>
              </a:rPr>
              <a:t>LASSO</a:t>
            </a:r>
            <a:r>
              <a:rPr lang="en-GB" b="0" i="0" dirty="0">
                <a:solidFill>
                  <a:srgbClr val="212121"/>
                </a:solidFill>
                <a:latin typeface="Karla" pitchFamily="2" charset="0"/>
                <a:cs typeface="Arial" panose="020B0604020202020204" pitchFamily="34" charset="0"/>
              </a:rPr>
              <a:t> </a:t>
            </a:r>
            <a:r>
              <a:rPr lang="en-GB" b="0" i="0" dirty="0">
                <a:solidFill>
                  <a:srgbClr val="212121"/>
                </a:solidFill>
                <a:latin typeface="Karla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 highest accuracy  top  200 list</a:t>
            </a:r>
            <a:endParaRPr lang="en-GB" b="0" i="0" dirty="0">
              <a:solidFill>
                <a:srgbClr val="212121"/>
              </a:solidFill>
              <a:latin typeface="Karla" pitchFamily="2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endParaRPr lang="en-GB" sz="1800" b="0" i="0" dirty="0">
              <a:solidFill>
                <a:srgbClr val="212121"/>
              </a:solidFill>
              <a:latin typeface="Karla" pitchFamily="2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endParaRPr lang="en-GB" sz="1800" b="0" i="0" dirty="0">
              <a:solidFill>
                <a:srgbClr val="212121"/>
              </a:solidFill>
              <a:effectLst/>
              <a:latin typeface="Karla" pitchFamily="2" charset="0"/>
            </a:endParaRPr>
          </a:p>
        </p:txBody>
      </p:sp>
      <p:pic>
        <p:nvPicPr>
          <p:cNvPr id="8" name="Picture 7" descr="A graph of a group&#10;&#10;AI-generated content may be incorrect.">
            <a:extLst>
              <a:ext uri="{FF2B5EF4-FFF2-40B4-BE49-F238E27FC236}">
                <a16:creationId xmlns:a16="http://schemas.microsoft.com/office/drawing/2014/main" id="{4DB8B3DA-DF96-0D26-3321-35BC769FF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/>
          <a:stretch>
            <a:fillRect/>
          </a:stretch>
        </p:blipFill>
        <p:spPr>
          <a:xfrm>
            <a:off x="6425255" y="1086776"/>
            <a:ext cx="4836699" cy="2671903"/>
          </a:xfrm>
          <a:prstGeom prst="rect">
            <a:avLst/>
          </a:prstGeom>
        </p:spPr>
      </p:pic>
      <p:pic>
        <p:nvPicPr>
          <p:cNvPr id="11" name="Picture 1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373656A-B38D-C7DE-92B0-65AE0F2B4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69" y="3903957"/>
            <a:ext cx="4441269" cy="2740897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22D450E-EA2A-C73A-B382-6D7942C26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71059"/>
              </p:ext>
            </p:extLst>
          </p:nvPr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2804018" imgH="868350" progId="Acrobat.Document.DC">
                  <p:embed/>
                </p:oleObj>
              </mc:Choice>
              <mc:Fallback>
                <p:oleObj name="Acrobat Document" r:id="rId5" imgW="2804018" imgH="868350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5648DE4-11B6-62FD-2890-2A166F64B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168FEB6B-A26C-4E66-C94A-CF87AA00437A}"/>
              </a:ext>
            </a:extLst>
          </p:cNvPr>
          <p:cNvGrpSpPr/>
          <p:nvPr/>
        </p:nvGrpSpPr>
        <p:grpSpPr>
          <a:xfrm>
            <a:off x="586150" y="1046136"/>
            <a:ext cx="5839105" cy="5178249"/>
            <a:chOff x="365760" y="1221676"/>
            <a:chExt cx="5839105" cy="51782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4582216-7A2C-5CB2-354C-A74AE51EB4A9}"/>
                </a:ext>
              </a:extLst>
            </p:cNvPr>
            <p:cNvGrpSpPr/>
            <p:nvPr/>
          </p:nvGrpSpPr>
          <p:grpSpPr>
            <a:xfrm>
              <a:off x="535717" y="1670673"/>
              <a:ext cx="5669148" cy="4729252"/>
              <a:chOff x="495896" y="1513840"/>
              <a:chExt cx="5669148" cy="4729252"/>
            </a:xfrm>
          </p:grpSpPr>
          <p:pic>
            <p:nvPicPr>
              <p:cNvPr id="10" name="Picture 9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2961966C-3D25-69DB-74B5-2046C6D6B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896" y="2744417"/>
                <a:ext cx="5669148" cy="349867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89492EA-DA7D-C3B1-688A-24549A951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896" y="1513840"/>
                <a:ext cx="169958" cy="1230577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F96222-7BFA-3E1F-8136-4B31EC2D1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760" y="1221676"/>
              <a:ext cx="169958" cy="4040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03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4E79-50BA-BA58-A4F4-23925F33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15283-5A00-4761-72A7-39BE6BCF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6" y="458075"/>
            <a:ext cx="10290000" cy="763600"/>
          </a:xfrm>
        </p:spPr>
        <p:txBody>
          <a:bodyPr/>
          <a:lstStyle/>
          <a:p>
            <a:pPr algn="just"/>
            <a:r>
              <a:rPr lang="it-IT" sz="3600" b="1" dirty="0">
                <a:solidFill>
                  <a:schemeClr val="bg2"/>
                </a:solidFill>
              </a:rPr>
              <a:t>SCUDO Analysis </a:t>
            </a:r>
            <a:r>
              <a:rPr lang="it-IT" sz="3600" b="1" dirty="0" err="1">
                <a:solidFill>
                  <a:schemeClr val="bg2"/>
                </a:solidFill>
              </a:rPr>
              <a:t>Confirms</a:t>
            </a:r>
            <a:r>
              <a:rPr lang="it-IT" sz="3600" b="1" dirty="0">
                <a:solidFill>
                  <a:schemeClr val="bg2"/>
                </a:solidFill>
              </a:rPr>
              <a:t> Group </a:t>
            </a:r>
            <a:r>
              <a:rPr lang="it-IT" sz="3600" b="1" dirty="0" err="1">
                <a:solidFill>
                  <a:schemeClr val="bg2"/>
                </a:solidFill>
              </a:rPr>
              <a:t>Separation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13" name="Picture 12" descr="A diagram of a cluster of dots and lines&#10;&#10;AI-generated content may be incorrect.">
            <a:extLst>
              <a:ext uri="{FF2B5EF4-FFF2-40B4-BE49-F238E27FC236}">
                <a16:creationId xmlns:a16="http://schemas.microsoft.com/office/drawing/2014/main" id="{EC7863AA-CB5F-C8A5-06F9-E95FCB22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7" t="3645" r="25435" b="18563"/>
          <a:stretch>
            <a:fillRect/>
          </a:stretch>
        </p:blipFill>
        <p:spPr>
          <a:xfrm>
            <a:off x="7025286" y="1428119"/>
            <a:ext cx="4150453" cy="4602018"/>
          </a:xfrm>
          <a:prstGeom prst="rect">
            <a:avLst/>
          </a:prstGeom>
        </p:spPr>
      </p:pic>
      <p:pic>
        <p:nvPicPr>
          <p:cNvPr id="15" name="Picture 14" descr="A diagram of a network&#10;&#10;AI-generated content may be incorrect.">
            <a:extLst>
              <a:ext uri="{FF2B5EF4-FFF2-40B4-BE49-F238E27FC236}">
                <a16:creationId xmlns:a16="http://schemas.microsoft.com/office/drawing/2014/main" id="{A3E68985-0E16-C30E-300F-8B0C597AC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4653" r="4028" b="19761"/>
          <a:stretch>
            <a:fillRect/>
          </a:stretch>
        </p:blipFill>
        <p:spPr>
          <a:xfrm>
            <a:off x="1337909" y="2481404"/>
            <a:ext cx="5857997" cy="3786195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F7213A4-D33C-A475-5371-291C8617C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71059"/>
              </p:ext>
            </p:extLst>
          </p:nvPr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2804018" imgH="868350" progId="Acrobat.Document.DC">
                  <p:embed/>
                </p:oleObj>
              </mc:Choice>
              <mc:Fallback>
                <p:oleObj name="Acrobat Document" r:id="rId5" imgW="2804018" imgH="868350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5648DE4-11B6-62FD-2890-2A166F64B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DB4BC36-C031-0962-E7E6-6991A2623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879" y="1323115"/>
            <a:ext cx="5857997" cy="1315515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b="1" kern="1200" dirty="0">
                <a:solidFill>
                  <a:schemeClr val="tx1"/>
                </a:solidFill>
              </a:rPr>
              <a:t>SCUDO </a:t>
            </a:r>
            <a:r>
              <a:rPr lang="en-GB" kern="1200" dirty="0">
                <a:solidFill>
                  <a:schemeClr val="tx1"/>
                </a:solidFill>
              </a:rPr>
              <a:t>confirmed the class separation </a:t>
            </a:r>
            <a:r>
              <a:rPr lang="en-GB" b="1" kern="1200" dirty="0">
                <a:solidFill>
                  <a:schemeClr val="tx1"/>
                </a:solidFill>
              </a:rPr>
              <a:t>with and without prior knowledge of labels</a:t>
            </a:r>
            <a:endParaRPr lang="en-GB" sz="1800" b="0" i="0" dirty="0">
              <a:solidFill>
                <a:srgbClr val="212121"/>
              </a:solidFill>
              <a:effectLst/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472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D92A-900F-2C93-CCB4-2E6551089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7C274E-973D-03A8-0273-BFA4B68F0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772" y="1756278"/>
            <a:ext cx="3582514" cy="4553081"/>
          </a:xfrm>
        </p:spPr>
        <p:txBody>
          <a:bodyPr/>
          <a:lstStyle/>
          <a:p>
            <a:pPr algn="just">
              <a:buSzPct val="100000"/>
            </a:pPr>
            <a:r>
              <a:rPr lang="en-US" dirty="0"/>
              <a:t>RF data</a:t>
            </a:r>
          </a:p>
          <a:p>
            <a:pPr algn="just">
              <a:buSzPct val="100000"/>
            </a:pPr>
            <a:r>
              <a:rPr lang="en-US" b="1" dirty="0"/>
              <a:t>g:Profiler</a:t>
            </a:r>
          </a:p>
          <a:p>
            <a:pPr algn="just">
              <a:buSzPct val="100000"/>
            </a:pPr>
            <a:r>
              <a:rPr lang="en-US" dirty="0"/>
              <a:t>DAVID</a:t>
            </a:r>
          </a:p>
          <a:p>
            <a:pPr algn="just">
              <a:buSzPct val="100000"/>
            </a:pPr>
            <a:endParaRPr lang="en-US" dirty="0"/>
          </a:p>
          <a:p>
            <a:pPr marL="203195" indent="0">
              <a:buSzPct val="100000"/>
              <a:buNone/>
            </a:pPr>
            <a:endParaRPr lang="en-US" dirty="0"/>
          </a:p>
          <a:p>
            <a:pPr marL="203195" indent="0">
              <a:buSzPct val="100000"/>
              <a:buNone/>
            </a:pPr>
            <a:r>
              <a:rPr lang="en-US" dirty="0"/>
              <a:t>Main enrichments </a:t>
            </a:r>
            <a:br>
              <a:rPr lang="en-US" dirty="0"/>
            </a:br>
            <a:r>
              <a:rPr lang="en-US" dirty="0"/>
              <a:t>are grouped in:</a:t>
            </a:r>
          </a:p>
          <a:p>
            <a:pPr marL="203195" indent="0">
              <a:buSzPct val="100000"/>
              <a:buNone/>
            </a:pPr>
            <a:endParaRPr lang="en-US" dirty="0"/>
          </a:p>
          <a:p>
            <a:pPr algn="just">
              <a:buSzPct val="100000"/>
            </a:pPr>
            <a:r>
              <a:rPr lang="en-US" b="1" dirty="0"/>
              <a:t>M</a:t>
            </a:r>
            <a:r>
              <a:rPr lang="en-US" dirty="0"/>
              <a:t>olecular </a:t>
            </a:r>
            <a:r>
              <a:rPr lang="en-US" b="1" dirty="0"/>
              <a:t>F</a:t>
            </a:r>
            <a:r>
              <a:rPr lang="en-US" dirty="0"/>
              <a:t>unction</a:t>
            </a:r>
          </a:p>
          <a:p>
            <a:pPr algn="just">
              <a:buSzPct val="100000"/>
            </a:pPr>
            <a:r>
              <a:rPr lang="en-US" b="1" dirty="0"/>
              <a:t>B</a:t>
            </a:r>
            <a:r>
              <a:rPr lang="en-US" dirty="0"/>
              <a:t>iological </a:t>
            </a:r>
            <a:r>
              <a:rPr lang="en-US" b="1" dirty="0"/>
              <a:t>P</a:t>
            </a:r>
            <a:r>
              <a:rPr lang="en-US" dirty="0"/>
              <a:t>rocess</a:t>
            </a:r>
          </a:p>
          <a:p>
            <a:pPr algn="just">
              <a:buSzPct val="100000"/>
            </a:pPr>
            <a:r>
              <a:rPr lang="en-US" b="1" dirty="0"/>
              <a:t>C</a:t>
            </a:r>
            <a:r>
              <a:rPr lang="en-US" dirty="0"/>
              <a:t>ellular </a:t>
            </a:r>
            <a:r>
              <a:rPr lang="en-US" b="1" dirty="0"/>
              <a:t>C</a:t>
            </a:r>
            <a:r>
              <a:rPr lang="en-US" dirty="0"/>
              <a:t>omponent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F6CE05D-49A7-87F1-A088-1D736F6FB10E}"/>
              </a:ext>
            </a:extLst>
          </p:cNvPr>
          <p:cNvSpPr txBox="1">
            <a:spLocks/>
          </p:cNvSpPr>
          <p:nvPr/>
        </p:nvSpPr>
        <p:spPr>
          <a:xfrm>
            <a:off x="1141886" y="376477"/>
            <a:ext cx="10290000" cy="131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it-IT" sz="3600" b="1" dirty="0" err="1">
                <a:solidFill>
                  <a:schemeClr val="bg2"/>
                </a:solidFill>
              </a:rPr>
              <a:t>Functional</a:t>
            </a:r>
            <a:r>
              <a:rPr lang="it-IT" sz="3600" b="1" dirty="0">
                <a:solidFill>
                  <a:schemeClr val="bg2"/>
                </a:solidFill>
              </a:rPr>
              <a:t> Enrichment Links Gene Signatures to Smoking-</a:t>
            </a:r>
            <a:r>
              <a:rPr lang="it-IT" sz="3600" b="1" dirty="0" err="1">
                <a:solidFill>
                  <a:schemeClr val="bg2"/>
                </a:solidFill>
              </a:rPr>
              <a:t>Related</a:t>
            </a:r>
            <a:r>
              <a:rPr lang="it-IT" sz="3600" b="1" dirty="0">
                <a:solidFill>
                  <a:schemeClr val="bg2"/>
                </a:solidFill>
              </a:rPr>
              <a:t> Pathways (</a:t>
            </a:r>
            <a:r>
              <a:rPr lang="it-IT" sz="3600" b="1" dirty="0" err="1">
                <a:solidFill>
                  <a:schemeClr val="bg2"/>
                </a:solidFill>
              </a:rPr>
              <a:t>g:Profiler</a:t>
            </a:r>
            <a:r>
              <a:rPr lang="it-IT" sz="3600" b="1" dirty="0">
                <a:solidFill>
                  <a:schemeClr val="bg2"/>
                </a:solidFill>
              </a:rPr>
              <a:t>)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9E350FC-59B1-A9F6-D4DF-F6AFD970E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3981"/>
          <a:stretch>
            <a:fillRect/>
          </a:stretch>
        </p:blipFill>
        <p:spPr>
          <a:xfrm>
            <a:off x="3818894" y="2885490"/>
            <a:ext cx="8118017" cy="237974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8BF6C00-14AE-2E36-C2D4-F3F7262CC6EF}"/>
              </a:ext>
            </a:extLst>
          </p:cNvPr>
          <p:cNvGrpSpPr/>
          <p:nvPr/>
        </p:nvGrpSpPr>
        <p:grpSpPr>
          <a:xfrm>
            <a:off x="4554286" y="1756278"/>
            <a:ext cx="6994101" cy="4725245"/>
            <a:chOff x="4554286" y="1756278"/>
            <a:chExt cx="6994101" cy="4725245"/>
          </a:xfrm>
        </p:grpSpPr>
        <p:pic>
          <p:nvPicPr>
            <p:cNvPr id="2" name="Picture 1" descr="A screen shot of a computer&#10;&#10;AI-generated content may be incorrect.">
              <a:extLst>
                <a:ext uri="{FF2B5EF4-FFF2-40B4-BE49-F238E27FC236}">
                  <a16:creationId xmlns:a16="http://schemas.microsoft.com/office/drawing/2014/main" id="{92B194B5-C083-E95B-B9E2-AD77BDF9A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902" r="38715" b="12223"/>
            <a:stretch>
              <a:fillRect/>
            </a:stretch>
          </p:blipFill>
          <p:spPr>
            <a:xfrm>
              <a:off x="4554286" y="1756278"/>
              <a:ext cx="6994101" cy="472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E0EB51-7FD7-3736-F5E7-B508358D2EE6}"/>
                </a:ext>
              </a:extLst>
            </p:cNvPr>
            <p:cNvSpPr/>
            <p:nvPr/>
          </p:nvSpPr>
          <p:spPr>
            <a:xfrm>
              <a:off x="4554286" y="2143760"/>
              <a:ext cx="6753794" cy="203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00867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E152-9A8E-7D87-B9F6-F31802F4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red dots&#10;&#10;AI-generated content may be incorrect.">
            <a:extLst>
              <a:ext uri="{FF2B5EF4-FFF2-40B4-BE49-F238E27FC236}">
                <a16:creationId xmlns:a16="http://schemas.microsoft.com/office/drawing/2014/main" id="{9BE884BA-BC80-7EFC-7FAE-1B02AA7F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20" y="1906149"/>
            <a:ext cx="7413800" cy="4575374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CEED5E-1884-788B-23A7-F4E4237852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71059"/>
              </p:ext>
            </p:extLst>
          </p:nvPr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2804018" imgH="868350" progId="Acrobat.Document.DC">
                  <p:embed/>
                </p:oleObj>
              </mc:Choice>
              <mc:Fallback>
                <p:oleObj name="Acrobat Document" r:id="rId3" imgW="2804018" imgH="868350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5648DE4-11B6-62FD-2890-2A166F64B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C692EB6F-9CE8-D57F-7EE3-397AEF53AF4E}"/>
              </a:ext>
            </a:extLst>
          </p:cNvPr>
          <p:cNvSpPr txBox="1">
            <a:spLocks/>
          </p:cNvSpPr>
          <p:nvPr/>
        </p:nvSpPr>
        <p:spPr>
          <a:xfrm>
            <a:off x="1141886" y="376477"/>
            <a:ext cx="10290000" cy="131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it-IT" sz="3600" b="1" dirty="0" err="1">
                <a:solidFill>
                  <a:schemeClr val="bg2"/>
                </a:solidFill>
              </a:rPr>
              <a:t>Functional</a:t>
            </a:r>
            <a:r>
              <a:rPr lang="it-IT" sz="3600" b="1" dirty="0">
                <a:solidFill>
                  <a:schemeClr val="bg2"/>
                </a:solidFill>
              </a:rPr>
              <a:t> Enrichment Links Gene Signatures to Smoking-</a:t>
            </a:r>
            <a:r>
              <a:rPr lang="it-IT" sz="3600" b="1" dirty="0" err="1">
                <a:solidFill>
                  <a:schemeClr val="bg2"/>
                </a:solidFill>
              </a:rPr>
              <a:t>Related</a:t>
            </a:r>
            <a:r>
              <a:rPr lang="it-IT" sz="3600" b="1" dirty="0">
                <a:solidFill>
                  <a:schemeClr val="bg2"/>
                </a:solidFill>
              </a:rPr>
              <a:t> Pathways (</a:t>
            </a:r>
            <a:r>
              <a:rPr lang="it-IT" sz="3600" b="1" dirty="0" err="1">
                <a:solidFill>
                  <a:schemeClr val="bg2"/>
                </a:solidFill>
              </a:rPr>
              <a:t>Pathfinder</a:t>
            </a:r>
            <a:r>
              <a:rPr lang="it-IT" sz="3600" b="1" dirty="0">
                <a:solidFill>
                  <a:schemeClr val="bg2"/>
                </a:solidFill>
              </a:rPr>
              <a:t>)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850E38-0FEE-7500-F230-6ED73FA6E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008" y="1970197"/>
            <a:ext cx="3813112" cy="4447278"/>
          </a:xfrm>
        </p:spPr>
        <p:txBody>
          <a:bodyPr/>
          <a:lstStyle/>
          <a:p>
            <a:pPr algn="just">
              <a:buSzPct val="100000"/>
            </a:pPr>
            <a:r>
              <a:rPr lang="en-US" dirty="0"/>
              <a:t>LASSO data</a:t>
            </a:r>
          </a:p>
          <a:p>
            <a:pPr algn="just">
              <a:buSzPct val="100000"/>
            </a:pPr>
            <a:r>
              <a:rPr lang="en-US" b="1" dirty="0"/>
              <a:t>Pathfinder </a:t>
            </a:r>
            <a:r>
              <a:rPr lang="en-US" dirty="0" err="1"/>
              <a:t>erichment</a:t>
            </a:r>
            <a:endParaRPr lang="en-US" b="1" dirty="0"/>
          </a:p>
          <a:p>
            <a:pPr algn="just">
              <a:buSzPct val="100000"/>
            </a:pPr>
            <a:endParaRPr lang="en-US" b="1" dirty="0"/>
          </a:p>
          <a:p>
            <a:pPr algn="just">
              <a:buSzPct val="100000"/>
            </a:pPr>
            <a:endParaRPr lang="en-US" b="1" dirty="0"/>
          </a:p>
          <a:p>
            <a:pPr marL="203195" indent="0" algn="just">
              <a:buSzPct val="100000"/>
              <a:buNone/>
            </a:pPr>
            <a:endParaRPr lang="en-US" b="1" dirty="0"/>
          </a:p>
          <a:p>
            <a:pPr marL="203195" indent="0">
              <a:buSzPct val="100000"/>
              <a:buNone/>
            </a:pPr>
            <a:r>
              <a:rPr lang="en-US" dirty="0"/>
              <a:t>Identified pathways:</a:t>
            </a:r>
          </a:p>
          <a:p>
            <a:pPr>
              <a:buSzPct val="100000"/>
            </a:pPr>
            <a:r>
              <a:rPr lang="en-US" b="1" dirty="0"/>
              <a:t>Chronic inflammation</a:t>
            </a:r>
            <a:br>
              <a:rPr lang="en-US" b="1" dirty="0"/>
            </a:br>
            <a:r>
              <a:rPr lang="en-US" dirty="0"/>
              <a:t>(Cytokines / JAK-STAT)</a:t>
            </a:r>
          </a:p>
          <a:p>
            <a:pPr>
              <a:buSzPct val="100000"/>
            </a:pPr>
            <a:r>
              <a:rPr lang="en-US" b="1" dirty="0"/>
              <a:t>Carcinogenesis</a:t>
            </a:r>
            <a:br>
              <a:rPr lang="en-US" b="1" dirty="0"/>
            </a:br>
            <a:r>
              <a:rPr lang="en-US" dirty="0"/>
              <a:t>(chemical /thyroid / bladder)</a:t>
            </a:r>
          </a:p>
          <a:p>
            <a:pPr>
              <a:buSzPct val="100000"/>
            </a:pPr>
            <a:r>
              <a:rPr lang="en-US" b="1" dirty="0"/>
              <a:t>Dysregulation of cell growth</a:t>
            </a:r>
            <a:br>
              <a:rPr lang="en-US" b="1" dirty="0"/>
            </a:br>
            <a:r>
              <a:rPr lang="en-US" dirty="0"/>
              <a:t>(Hippo)</a:t>
            </a:r>
          </a:p>
          <a:p>
            <a:pPr>
              <a:buSzPct val="100000"/>
            </a:pPr>
            <a:r>
              <a:rPr lang="en-US" b="1" dirty="0"/>
              <a:t>Dysregulation of metabolism</a:t>
            </a:r>
            <a:br>
              <a:rPr lang="en-US" b="1" dirty="0"/>
            </a:br>
            <a:r>
              <a:rPr lang="en-US" dirty="0"/>
              <a:t>(Adipocytokines)</a:t>
            </a:r>
          </a:p>
          <a:p>
            <a:pPr>
              <a:buSzPct val="100000"/>
            </a:pPr>
            <a:endParaRPr lang="en-US" dirty="0"/>
          </a:p>
          <a:p>
            <a:pPr marL="203195" indent="0"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3350F-361E-C250-ACA4-02FE16F6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C156D5-5999-3AF1-39B6-6EB8FA80B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" y="6267599"/>
          <a:ext cx="1752933" cy="542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804018" imgH="868350" progId="Acrobat.Document.DC">
                  <p:embed/>
                </p:oleObj>
              </mc:Choice>
              <mc:Fallback>
                <p:oleObj name="Acrobat Document" r:id="rId2" imgW="2804018" imgH="868350" progId="Acrobat.Document.DC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BCEED5E-1884-788B-23A7-F4E4237852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10" y="6267599"/>
                        <a:ext cx="1752933" cy="542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40413E9A-929C-7880-FA57-FD9B8962ACD7}"/>
              </a:ext>
            </a:extLst>
          </p:cNvPr>
          <p:cNvSpPr txBox="1">
            <a:spLocks/>
          </p:cNvSpPr>
          <p:nvPr/>
        </p:nvSpPr>
        <p:spPr>
          <a:xfrm>
            <a:off x="1141886" y="376477"/>
            <a:ext cx="10290000" cy="131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it-IT" sz="3600" b="1" dirty="0" err="1">
                <a:solidFill>
                  <a:schemeClr val="bg2"/>
                </a:solidFill>
              </a:rPr>
              <a:t>Functional</a:t>
            </a:r>
            <a:r>
              <a:rPr lang="it-IT" sz="3600" b="1" dirty="0">
                <a:solidFill>
                  <a:schemeClr val="bg2"/>
                </a:solidFill>
              </a:rPr>
              <a:t> Enrichment Links Gene Signatures to Smoking-</a:t>
            </a:r>
            <a:r>
              <a:rPr lang="it-IT" sz="3600" b="1" dirty="0" err="1">
                <a:solidFill>
                  <a:schemeClr val="bg2"/>
                </a:solidFill>
              </a:rPr>
              <a:t>Related</a:t>
            </a:r>
            <a:r>
              <a:rPr lang="it-IT" sz="3600" b="1" dirty="0">
                <a:solidFill>
                  <a:schemeClr val="bg2"/>
                </a:solidFill>
              </a:rPr>
              <a:t> Pathways (</a:t>
            </a:r>
            <a:r>
              <a:rPr lang="it-IT" sz="3600" b="1" dirty="0" err="1">
                <a:solidFill>
                  <a:schemeClr val="bg2"/>
                </a:solidFill>
              </a:rPr>
              <a:t>Pathfinder</a:t>
            </a:r>
            <a:r>
              <a:rPr lang="it-IT" sz="3600" b="1" dirty="0">
                <a:solidFill>
                  <a:schemeClr val="bg2"/>
                </a:solidFill>
              </a:rPr>
              <a:t>)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28BFC8-2003-618E-AE25-8248081B454F}"/>
              </a:ext>
            </a:extLst>
          </p:cNvPr>
          <p:cNvSpPr txBox="1">
            <a:spLocks/>
          </p:cNvSpPr>
          <p:nvPr/>
        </p:nvSpPr>
        <p:spPr>
          <a:xfrm>
            <a:off x="840168" y="2034245"/>
            <a:ext cx="3579432" cy="444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1219170" marR="0" lvl="1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828754" marR="0" lvl="2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2438339" marR="0" lvl="3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3047924" marR="0" lvl="4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3657509" marR="0" lvl="5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4267093" marR="0" lvl="6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4876678" marR="0" lvl="7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5486263" marR="0" lvl="8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just">
              <a:buSzPct val="100000"/>
            </a:pPr>
            <a:r>
              <a:rPr lang="en-US" dirty="0"/>
              <a:t>LASSO data</a:t>
            </a:r>
          </a:p>
          <a:p>
            <a:pPr algn="just">
              <a:buSzPct val="100000"/>
            </a:pPr>
            <a:r>
              <a:rPr lang="en-US" b="1" dirty="0"/>
              <a:t>Pathfinder </a:t>
            </a:r>
            <a:r>
              <a:rPr lang="en-US" dirty="0"/>
              <a:t>clusters</a:t>
            </a:r>
            <a:endParaRPr lang="en-US" b="1" dirty="0"/>
          </a:p>
          <a:p>
            <a:pPr algn="just">
              <a:buSzPct val="100000"/>
            </a:pPr>
            <a:endParaRPr lang="en-US" b="1" dirty="0"/>
          </a:p>
          <a:p>
            <a:pPr algn="just">
              <a:buSzPct val="100000"/>
            </a:pPr>
            <a:endParaRPr lang="en-US" b="1" dirty="0"/>
          </a:p>
          <a:p>
            <a:pPr marL="203195" indent="0" algn="just">
              <a:buSzPct val="100000"/>
              <a:buNone/>
            </a:pPr>
            <a:r>
              <a:rPr lang="en-GB" dirty="0"/>
              <a:t>Clustered KEGG pathways based on gene overlap reveals several groups:</a:t>
            </a:r>
          </a:p>
          <a:p>
            <a:pPr marL="203195" indent="0" algn="just">
              <a:buSzPct val="100000"/>
              <a:buNone/>
            </a:pPr>
            <a:endParaRPr lang="en-GB" dirty="0"/>
          </a:p>
          <a:p>
            <a:pPr algn="just">
              <a:buSzPct val="100000"/>
            </a:pPr>
            <a:r>
              <a:rPr lang="en-US" b="1" dirty="0">
                <a:solidFill>
                  <a:srgbClr val="E41A1C"/>
                </a:solidFill>
              </a:rPr>
              <a:t>Immune and inflammatory signaling</a:t>
            </a:r>
          </a:p>
          <a:p>
            <a:pPr algn="just">
              <a:buSzPct val="100000"/>
            </a:pPr>
            <a:r>
              <a:rPr lang="en-US" b="1" dirty="0">
                <a:solidFill>
                  <a:srgbClr val="FA7500"/>
                </a:solidFill>
              </a:rPr>
              <a:t>Cancer-related pathways</a:t>
            </a:r>
          </a:p>
          <a:p>
            <a:pPr algn="just">
              <a:buSzPct val="100000"/>
            </a:pPr>
            <a:r>
              <a:rPr lang="en-US" b="1" dirty="0">
                <a:solidFill>
                  <a:srgbClr val="4DAF4A"/>
                </a:solidFill>
              </a:rPr>
              <a:t>Apoptosis / stress</a:t>
            </a:r>
          </a:p>
          <a:p>
            <a:pPr algn="just">
              <a:buSzPct val="100000"/>
            </a:pPr>
            <a:r>
              <a:rPr lang="en-US" b="1" dirty="0">
                <a:solidFill>
                  <a:srgbClr val="377EB8"/>
                </a:solidFill>
              </a:rPr>
              <a:t>Signal transduction</a:t>
            </a:r>
          </a:p>
          <a:p>
            <a:pPr algn="just">
              <a:buSzPct val="100000"/>
            </a:pPr>
            <a:r>
              <a:rPr lang="en-US" b="1" dirty="0">
                <a:solidFill>
                  <a:srgbClr val="984EA3"/>
                </a:solidFill>
              </a:rPr>
              <a:t>Metabolism</a:t>
            </a:r>
          </a:p>
          <a:p>
            <a:pPr algn="just">
              <a:buSzPct val="100000"/>
            </a:pPr>
            <a:endParaRPr lang="en-US" b="1" dirty="0"/>
          </a:p>
          <a:p>
            <a:pPr algn="just">
              <a:buSzPct val="100000"/>
            </a:pPr>
            <a:endParaRPr lang="en-US" b="1" dirty="0"/>
          </a:p>
          <a:p>
            <a:pPr>
              <a:buSzPct val="100000"/>
            </a:pPr>
            <a:endParaRPr lang="en-US" dirty="0"/>
          </a:p>
          <a:p>
            <a:pPr marL="203195" indent="0">
              <a:buSzPct val="100000"/>
              <a:buFont typeface="Karla"/>
              <a:buNone/>
            </a:pPr>
            <a:endParaRPr lang="en-US" dirty="0"/>
          </a:p>
        </p:txBody>
      </p:sp>
      <p:pic>
        <p:nvPicPr>
          <p:cNvPr id="8" name="Picture 7" descr="A group of colorful circles and dots&#10;&#10;AI-generated content may be incorrect.">
            <a:extLst>
              <a:ext uri="{FF2B5EF4-FFF2-40B4-BE49-F238E27FC236}">
                <a16:creationId xmlns:a16="http://schemas.microsoft.com/office/drawing/2014/main" id="{0CCCF6D0-99E0-A032-CBF1-4E0271D49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t="18521" r="6118" b="19262"/>
          <a:stretch>
            <a:fillRect/>
          </a:stretch>
        </p:blipFill>
        <p:spPr>
          <a:xfrm>
            <a:off x="4714750" y="2480556"/>
            <a:ext cx="7315200" cy="34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Hepatitis Clinical Case by Slidesgo">
  <a:themeElements>
    <a:clrScheme name="Simple Light">
      <a:dk1>
        <a:srgbClr val="000000"/>
      </a:dk1>
      <a:lt1>
        <a:srgbClr val="FFFFFF"/>
      </a:lt1>
      <a:dk2>
        <a:srgbClr val="06688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 Hepatitis Clinical Case _ by Slidesgo</Template>
  <TotalTime>4487</TotalTime>
  <Words>588</Words>
  <Application>Microsoft Office PowerPoint</Application>
  <PresentationFormat>Widescreen</PresentationFormat>
  <Paragraphs>133</Paragraphs>
  <Slides>39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Aptos</vt:lpstr>
      <vt:lpstr>Arial</vt:lpstr>
      <vt:lpstr>DM Serif Display</vt:lpstr>
      <vt:lpstr>Karla</vt:lpstr>
      <vt:lpstr>Proxima Nova</vt:lpstr>
      <vt:lpstr>Proxima Nova Semibold</vt:lpstr>
      <vt:lpstr>Minimalist Hepatitis Clinical Case by Slidesgo</vt:lpstr>
      <vt:lpstr>Slidesgo Final Pages</vt:lpstr>
      <vt:lpstr>Acrobat Document</vt:lpstr>
      <vt:lpstr>Gene Expression Profiling of Tobacco Exposure in Buccal Tissue</vt:lpstr>
      <vt:lpstr>PowerPoint Presentation</vt:lpstr>
      <vt:lpstr>PowerPoint Presentation</vt:lpstr>
      <vt:lpstr>PowerPoint Presentation</vt:lpstr>
      <vt:lpstr>Supervised Models Achieve High Predictive Accuracy</vt:lpstr>
      <vt:lpstr>SCUDO Analysis Confirms Group 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the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Alberto Catalano</dc:creator>
  <cp:lastModifiedBy>Alberto Catalano</cp:lastModifiedBy>
  <cp:revision>164</cp:revision>
  <dcterms:created xsi:type="dcterms:W3CDTF">2025-03-25T13:22:32Z</dcterms:created>
  <dcterms:modified xsi:type="dcterms:W3CDTF">2025-06-14T21:19:03Z</dcterms:modified>
</cp:coreProperties>
</file>